
<file path=[Content_Types].xml><?xml version="1.0" encoding="utf-8"?>
<Types xmlns="http://schemas.openxmlformats.org/package/2006/content-types">
  <Default Extension="png" ContentType="image/png"/>
  <Default Extension="mov" ContentType="video/quicktime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3" r:id="rId1"/>
    <p:sldMasterId id="2147483656" r:id="rId2"/>
  </p:sldMasterIdLst>
  <p:notesMasterIdLst>
    <p:notesMasterId r:id="rId33"/>
  </p:notesMasterIdLst>
  <p:sldIdLst>
    <p:sldId id="360" r:id="rId3"/>
    <p:sldId id="354" r:id="rId4"/>
    <p:sldId id="355" r:id="rId5"/>
    <p:sldId id="376" r:id="rId6"/>
    <p:sldId id="378" r:id="rId7"/>
    <p:sldId id="377" r:id="rId8"/>
    <p:sldId id="382" r:id="rId9"/>
    <p:sldId id="380" r:id="rId10"/>
    <p:sldId id="383" r:id="rId11"/>
    <p:sldId id="394" r:id="rId12"/>
    <p:sldId id="384" r:id="rId13"/>
    <p:sldId id="386" r:id="rId14"/>
    <p:sldId id="387" r:id="rId15"/>
    <p:sldId id="389" r:id="rId16"/>
    <p:sldId id="390" r:id="rId17"/>
    <p:sldId id="391" r:id="rId18"/>
    <p:sldId id="392" r:id="rId19"/>
    <p:sldId id="393" r:id="rId20"/>
    <p:sldId id="362" r:id="rId21"/>
    <p:sldId id="361" r:id="rId22"/>
    <p:sldId id="396" r:id="rId23"/>
    <p:sldId id="397" r:id="rId24"/>
    <p:sldId id="402" r:id="rId25"/>
    <p:sldId id="401" r:id="rId26"/>
    <p:sldId id="400" r:id="rId27"/>
    <p:sldId id="405" r:id="rId28"/>
    <p:sldId id="403" r:id="rId29"/>
    <p:sldId id="404" r:id="rId30"/>
    <p:sldId id="399" r:id="rId31"/>
    <p:sldId id="274" r:id="rId32"/>
  </p:sldIdLst>
  <p:sldSz cx="12192000" cy="6858000"/>
  <p:notesSz cx="20104100" cy="1130935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75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75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75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75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75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75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75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75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75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Start" id="{DD29F31D-FD3E-4656-95C7-E134B4FAAFA1}">
          <p14:sldIdLst>
            <p14:sldId id="360"/>
            <p14:sldId id="354"/>
            <p14:sldId id="355"/>
            <p14:sldId id="376"/>
            <p14:sldId id="378"/>
            <p14:sldId id="377"/>
            <p14:sldId id="382"/>
            <p14:sldId id="380"/>
            <p14:sldId id="383"/>
            <p14:sldId id="394"/>
            <p14:sldId id="384"/>
            <p14:sldId id="386"/>
            <p14:sldId id="387"/>
            <p14:sldId id="389"/>
            <p14:sldId id="390"/>
            <p14:sldId id="391"/>
            <p14:sldId id="392"/>
            <p14:sldId id="393"/>
            <p14:sldId id="362"/>
            <p14:sldId id="361"/>
            <p14:sldId id="396"/>
            <p14:sldId id="397"/>
            <p14:sldId id="402"/>
            <p14:sldId id="401"/>
            <p14:sldId id="400"/>
            <p14:sldId id="405"/>
            <p14:sldId id="403"/>
            <p14:sldId id="404"/>
            <p14:sldId id="399"/>
            <p14:sldId id="274"/>
          </p14:sldIdLst>
        </p14:section>
      </p14:sectionLst>
    </p:ext>
    <p:ext uri="{EFAFB233-063F-42B5-8137-9DF3F51BA10A}">
      <p15:sldGuideLst xmlns:p15="http://schemas.microsoft.com/office/powerpoint/2012/main">
        <p15:guide id="2" pos="7008" userDrawn="1">
          <p15:clr>
            <a:srgbClr val="000000"/>
          </p15:clr>
        </p15:guide>
        <p15:guide id="3" orient="horz" pos="32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3908F"/>
    <a:srgbClr val="D0D1D2"/>
    <a:srgbClr val="8DB4E2"/>
    <a:srgbClr val="92B573"/>
    <a:srgbClr val="538DD5"/>
    <a:srgbClr val="D9D9D9"/>
    <a:srgbClr val="000000"/>
    <a:srgbClr val="005493"/>
    <a:srgbClr val="F0F2F4"/>
    <a:srgbClr val="A6A6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1CB66AA-850D-4605-A19E-2ED404D436C7}">
  <a:tblStyle styleId="{71CB66AA-850D-4605-A19E-2ED404D436C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809C1C93-8995-4D9E-87C8-A8817AF97DB9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E8A09481-35D7-4565-9225-4E10A05E4E98}" styleName="Table_2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455" autoAdjust="0"/>
    <p:restoredTop sz="73765" autoAdjust="0"/>
  </p:normalViewPr>
  <p:slideViewPr>
    <p:cSldViewPr snapToGrid="0">
      <p:cViewPr>
        <p:scale>
          <a:sx n="33" d="100"/>
          <a:sy n="33" d="100"/>
        </p:scale>
        <p:origin x="3096" y="1402"/>
      </p:cViewPr>
      <p:guideLst>
        <p:guide pos="7008"/>
        <p:guide orient="horz" pos="32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6281738" y="847725"/>
            <a:ext cx="7542212" cy="4241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2010400" y="5371925"/>
            <a:ext cx="16083275" cy="50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54270404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75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75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75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75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75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75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75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75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75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74376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51e91fc5f9_1_24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51e91fc5f9_1_24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39273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49691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6:notes"/>
          <p:cNvSpPr txBox="1">
            <a:spLocks noGrp="1"/>
          </p:cNvSpPr>
          <p:nvPr>
            <p:ph type="body" idx="1"/>
          </p:nvPr>
        </p:nvSpPr>
        <p:spPr>
          <a:xfrm>
            <a:off x="2010400" y="5371925"/>
            <a:ext cx="16083275" cy="50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47725"/>
            <a:ext cx="7539038" cy="4241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868856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6:notes"/>
          <p:cNvSpPr txBox="1">
            <a:spLocks noGrp="1"/>
          </p:cNvSpPr>
          <p:nvPr>
            <p:ph type="body" idx="1"/>
          </p:nvPr>
        </p:nvSpPr>
        <p:spPr>
          <a:xfrm>
            <a:off x="2010400" y="5371925"/>
            <a:ext cx="16083275" cy="50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47725"/>
            <a:ext cx="7539038" cy="4241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287734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6:notes"/>
          <p:cNvSpPr txBox="1">
            <a:spLocks noGrp="1"/>
          </p:cNvSpPr>
          <p:nvPr>
            <p:ph type="body" idx="1"/>
          </p:nvPr>
        </p:nvSpPr>
        <p:spPr>
          <a:xfrm>
            <a:off x="2010400" y="5371925"/>
            <a:ext cx="16083275" cy="50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47725"/>
            <a:ext cx="7539038" cy="4241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077485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4" Type="http://schemas.openxmlformats.org/officeDocument/2006/relationships/image" Target="../media/image6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4" Type="http://schemas.openxmlformats.org/officeDocument/2006/relationships/image" Target="../media/image7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4" Type="http://schemas.openxmlformats.org/officeDocument/2006/relationships/image" Target="../media/image7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5" Type="http://schemas.openxmlformats.org/officeDocument/2006/relationships/image" Target="../media/image9.png"/><Relationship Id="rId4" Type="http://schemas.openxmlformats.org/officeDocument/2006/relationships/image" Target="../media/image6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5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video" Target="../media/media4.mov"/><Relationship Id="rId1" Type="http://schemas.microsoft.com/office/2007/relationships/media" Target="../media/media4.mov"/><Relationship Id="rId4" Type="http://schemas.openxmlformats.org/officeDocument/2006/relationships/image" Target="../media/image10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4597825" y="614555"/>
            <a:ext cx="2996437" cy="777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5400" b="0" i="0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3" name="Google Shape;13;p2"/>
          <p:cNvSpPr txBox="1">
            <a:spLocks noGrp="1"/>
          </p:cNvSpPr>
          <p:nvPr>
            <p:ph type="body" idx="1"/>
          </p:nvPr>
        </p:nvSpPr>
        <p:spPr>
          <a:xfrm>
            <a:off x="1052298" y="1528891"/>
            <a:ext cx="10087459" cy="4758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244922" lvl="0" indent="-122461" algn="l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89844" lvl="1" indent="-12246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734766" lvl="2" indent="-12246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979688" lvl="3" indent="-12246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1224610" lvl="4" indent="-12246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1469532" lvl="5" indent="-12246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1714454" lvl="6" indent="-12246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1959376" lvl="7" indent="-12246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2204298" lvl="8" indent="-12246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ftr" idx="11"/>
          </p:nvPr>
        </p:nvSpPr>
        <p:spPr>
          <a:xfrm>
            <a:off x="4145280" y="6377941"/>
            <a:ext cx="3901372" cy="34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dt" idx="10"/>
          </p:nvPr>
        </p:nvSpPr>
        <p:spPr>
          <a:xfrm>
            <a:off x="609600" y="6377941"/>
            <a:ext cx="2804134" cy="34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778241" y="6377941"/>
            <a:ext cx="2804134" cy="34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Your_Turn_5min"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Timer_Black_W_10_Alarm-6">
            <a:hlinkClick r:id="" action="ppaction://media"/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80030" y="5679828"/>
            <a:ext cx="2130970" cy="63761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5/3/2019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sp>
        <p:nvSpPr>
          <p:cNvPr id="1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  <p:extLst>
      <p:ext uri="{BB962C8B-B14F-4D97-AF65-F5344CB8AC3E}">
        <p14:creationId xmlns:p14="http://schemas.microsoft.com/office/powerpoint/2010/main" val="3000635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Your_Turn_10m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5/3/2019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pic>
        <p:nvPicPr>
          <p:cNvPr id="12" name="Timer_Black_W_10_Alarm-6.mov" descr="Timer_Black_W_10_Alarm-6.mov"/>
          <p:cNvPicPr>
            <a:picLocks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9680030" y="5679830"/>
            <a:ext cx="2130970" cy="637613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  <p:sp>
        <p:nvSpPr>
          <p:cNvPr id="18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  <p:extLst>
      <p:ext uri="{BB962C8B-B14F-4D97-AF65-F5344CB8AC3E}">
        <p14:creationId xmlns:p14="http://schemas.microsoft.com/office/powerpoint/2010/main" val="2702869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5/3/2019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307339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5/3/2019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43397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5/3/2019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403446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225742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443" y="2683193"/>
            <a:ext cx="11187112" cy="1463040"/>
          </a:xfrm>
        </p:spPr>
        <p:txBody>
          <a:bodyPr anchor="ctr">
            <a:normAutofit/>
          </a:bodyPr>
          <a:lstStyle>
            <a:lvl1pPr algn="ct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0" y="4617721"/>
            <a:ext cx="12192000" cy="225742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Oval 5"/>
          <p:cNvSpPr/>
          <p:nvPr userDrawn="1"/>
        </p:nvSpPr>
        <p:spPr>
          <a:xfrm>
            <a:off x="-1" y="4003358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466143341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5/3/2019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254189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5/3/2019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079187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5/3/2019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157476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our_Turn_10m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5/3/2019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pic>
        <p:nvPicPr>
          <p:cNvPr id="12" name="Timer_Black_W_10_Alarm-6.mov" descr="Timer_Black_W_10_Alarm-6.mov"/>
          <p:cNvPicPr>
            <a:picLocks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9680030" y="5679830"/>
            <a:ext cx="2130970" cy="637613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  <p:sp>
        <p:nvSpPr>
          <p:cNvPr id="18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  <p:extLst>
      <p:ext uri="{BB962C8B-B14F-4D97-AF65-F5344CB8AC3E}">
        <p14:creationId xmlns:p14="http://schemas.microsoft.com/office/powerpoint/2010/main" val="3935720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 preserve="1">
  <p:cSld name="exercis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278;p30"/>
          <p:cNvSpPr/>
          <p:nvPr userDrawn="1"/>
        </p:nvSpPr>
        <p:spPr>
          <a:xfrm>
            <a:off x="-60959" y="0"/>
            <a:ext cx="12306300" cy="6928624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4597825" y="614555"/>
            <a:ext cx="2996437" cy="777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5400" b="0" i="0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3" name="Google Shape;13;p2"/>
          <p:cNvSpPr txBox="1">
            <a:spLocks noGrp="1"/>
          </p:cNvSpPr>
          <p:nvPr>
            <p:ph type="body" idx="1"/>
          </p:nvPr>
        </p:nvSpPr>
        <p:spPr>
          <a:xfrm>
            <a:off x="1052298" y="1528891"/>
            <a:ext cx="10087459" cy="4758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244922" lvl="0" indent="-122461" algn="l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89844" lvl="1" indent="-12246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734766" lvl="2" indent="-12246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979688" lvl="3" indent="-12246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1224610" lvl="4" indent="-12246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1469532" lvl="5" indent="-12246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1714454" lvl="6" indent="-12246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1959376" lvl="7" indent="-12246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2204298" lvl="8" indent="-12246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ftr" idx="11"/>
          </p:nvPr>
        </p:nvSpPr>
        <p:spPr>
          <a:xfrm>
            <a:off x="4145280" y="6377941"/>
            <a:ext cx="3901372" cy="34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dt" idx="10"/>
          </p:nvPr>
        </p:nvSpPr>
        <p:spPr>
          <a:xfrm>
            <a:off x="609600" y="6377941"/>
            <a:ext cx="2804134" cy="34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778241" y="6377941"/>
            <a:ext cx="2804134" cy="34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Google Shape;281;p30"/>
          <p:cNvSpPr/>
          <p:nvPr userDrawn="1"/>
        </p:nvSpPr>
        <p:spPr>
          <a:xfrm>
            <a:off x="9816708" y="5741095"/>
            <a:ext cx="2256268" cy="1007839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8978" tIns="48978" rIns="48978" bIns="48978" anchor="ctr" anchorCtr="0">
            <a:noAutofit/>
          </a:bodyPr>
          <a:lstStyle/>
          <a:p>
            <a:pPr algn="ctr"/>
            <a:endParaRPr sz="5143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54143766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our_Turn_5m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Timer_Black_W_10_Alarm-6">
            <a:hlinkClick r:id="" action="ppaction://media"/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80030" y="5679828"/>
            <a:ext cx="2130970" cy="63761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5/3/2019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pic>
        <p:nvPicPr>
          <p:cNvPr id="8" name="Timer_Black_W_10_Alarm-6.mov" descr="Timer_Black_W_10_Alarm-6.mov"/>
          <p:cNvPicPr>
            <a:picLocks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  <p:sp>
        <p:nvSpPr>
          <p:cNvPr id="1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  <p:extLst>
      <p:ext uri="{BB962C8B-B14F-4D97-AF65-F5344CB8AC3E}">
        <p14:creationId xmlns:p14="http://schemas.microsoft.com/office/powerpoint/2010/main" val="3149920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0000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our_Turn_3m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timer_3min">
            <a:hlinkClick r:id="" action="ppaction://media"/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80030" y="5679827"/>
            <a:ext cx="2130970" cy="63761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5/3/2019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sp>
        <p:nvSpPr>
          <p:cNvPr id="1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  <p:extLst>
      <p:ext uri="{BB962C8B-B14F-4D97-AF65-F5344CB8AC3E}">
        <p14:creationId xmlns:p14="http://schemas.microsoft.com/office/powerpoint/2010/main" val="3497524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our_Turn_1m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timer_1min">
            <a:hlinkClick r:id="" action="ppaction://media"/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80030" y="5679827"/>
            <a:ext cx="2130970" cy="63761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5/3/2019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  <p:extLst>
      <p:ext uri="{BB962C8B-B14F-4D97-AF65-F5344CB8AC3E}">
        <p14:creationId xmlns:p14="http://schemas.microsoft.com/office/powerpoint/2010/main" val="3411070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7"/>
                </p:tgtEl>
              </p:cMediaNode>
            </p:video>
          </p:childTnLst>
        </p:cTn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5/3/2019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925694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5/3/2019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743005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5/3/2019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lumMod val="95000"/>
                    <a:lumOff val="5000"/>
                  </a:prstClr>
                </a:solidFill>
              </a:rPr>
              <a:t>
              </a:t>
            </a:r>
            <a:endParaRPr lang="en-US" dirty="0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985639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5/3/2019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986019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5/3/2019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009219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1_Title Onl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4597825" y="614555"/>
            <a:ext cx="2996437" cy="777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4420" b="0" i="0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ftr" idx="11"/>
          </p:nvPr>
        </p:nvSpPr>
        <p:spPr>
          <a:xfrm>
            <a:off x="4145280" y="6377941"/>
            <a:ext cx="3901372" cy="34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dt" idx="10"/>
          </p:nvPr>
        </p:nvSpPr>
        <p:spPr>
          <a:xfrm>
            <a:off x="609600" y="6377941"/>
            <a:ext cx="2804134" cy="34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sldNum" idx="12"/>
          </p:nvPr>
        </p:nvSpPr>
        <p:spPr>
          <a:xfrm>
            <a:off x="8778241" y="6377941"/>
            <a:ext cx="2804134" cy="34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5544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ctrTitle"/>
          </p:nvPr>
        </p:nvSpPr>
        <p:spPr>
          <a:xfrm>
            <a:off x="2038238" y="620904"/>
            <a:ext cx="8115487" cy="6938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3911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1"/>
          </p:nvPr>
        </p:nvSpPr>
        <p:spPr>
          <a:xfrm>
            <a:off x="1828800" y="3840480"/>
            <a:ext cx="8534479" cy="1714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ftr" idx="11"/>
          </p:nvPr>
        </p:nvSpPr>
        <p:spPr>
          <a:xfrm>
            <a:off x="4145280" y="6377941"/>
            <a:ext cx="3901372" cy="34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dt" idx="10"/>
          </p:nvPr>
        </p:nvSpPr>
        <p:spPr>
          <a:xfrm>
            <a:off x="609600" y="6377941"/>
            <a:ext cx="2804134" cy="34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8778241" y="6377941"/>
            <a:ext cx="2804134" cy="34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4597825" y="614555"/>
            <a:ext cx="2996437" cy="777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4420" b="0" i="0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ftr" idx="11"/>
          </p:nvPr>
        </p:nvSpPr>
        <p:spPr>
          <a:xfrm>
            <a:off x="4145280" y="6377941"/>
            <a:ext cx="3901372" cy="34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dt" idx="10"/>
          </p:nvPr>
        </p:nvSpPr>
        <p:spPr>
          <a:xfrm>
            <a:off x="609600" y="6377941"/>
            <a:ext cx="2804134" cy="34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sldNum" idx="12"/>
          </p:nvPr>
        </p:nvSpPr>
        <p:spPr>
          <a:xfrm>
            <a:off x="8778241" y="6377941"/>
            <a:ext cx="2804134" cy="34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 txBox="1">
            <a:spLocks noGrp="1"/>
          </p:cNvSpPr>
          <p:nvPr>
            <p:ph type="ftr" idx="11"/>
          </p:nvPr>
        </p:nvSpPr>
        <p:spPr>
          <a:xfrm>
            <a:off x="4145280" y="6377941"/>
            <a:ext cx="3901372" cy="34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dt" idx="10"/>
          </p:nvPr>
        </p:nvSpPr>
        <p:spPr>
          <a:xfrm>
            <a:off x="609600" y="6377941"/>
            <a:ext cx="2804134" cy="34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ldNum" idx="12"/>
          </p:nvPr>
        </p:nvSpPr>
        <p:spPr>
          <a:xfrm>
            <a:off x="8778241" y="6377941"/>
            <a:ext cx="2804134" cy="34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wo Content">
  <p:cSld name="Two Content">
    <p:bg>
      <p:bgPr>
        <a:solidFill>
          <a:schemeClr val="lt1"/>
        </a:solid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>
            <a:off x="11226800" y="5861641"/>
            <a:ext cx="768303" cy="885375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64"/>
          </a:p>
        </p:txBody>
      </p:sp>
      <p:sp>
        <p:nvSpPr>
          <p:cNvPr id="34" name="Google Shape;34;p6"/>
          <p:cNvSpPr/>
          <p:nvPr/>
        </p:nvSpPr>
        <p:spPr>
          <a:xfrm>
            <a:off x="6632181" y="2969336"/>
            <a:ext cx="3267518" cy="388816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64"/>
          </a:p>
        </p:txBody>
      </p:sp>
      <p:sp>
        <p:nvSpPr>
          <p:cNvPr id="35" name="Google Shape;35;p6"/>
          <p:cNvSpPr/>
          <p:nvPr/>
        </p:nvSpPr>
        <p:spPr>
          <a:xfrm>
            <a:off x="576096" y="2938417"/>
            <a:ext cx="4738810" cy="3919179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64"/>
          </a:p>
        </p:txBody>
      </p:sp>
      <p:sp>
        <p:nvSpPr>
          <p:cNvPr id="36" name="Google Shape;36;p6"/>
          <p:cNvSpPr txBox="1">
            <a:spLocks noGrp="1"/>
          </p:cNvSpPr>
          <p:nvPr>
            <p:ph type="title"/>
          </p:nvPr>
        </p:nvSpPr>
        <p:spPr>
          <a:xfrm>
            <a:off x="4597825" y="614555"/>
            <a:ext cx="2996437" cy="777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4420" b="0" i="0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body" idx="1"/>
          </p:nvPr>
        </p:nvSpPr>
        <p:spPr>
          <a:xfrm>
            <a:off x="609600" y="1577340"/>
            <a:ext cx="5303530" cy="45263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244922" lvl="0" indent="-12246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489844" lvl="1" indent="-12246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734766" lvl="2" indent="-12246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979688" lvl="3" indent="-12246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1224610" lvl="4" indent="-12246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1469532" lvl="5" indent="-12246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1714454" lvl="6" indent="-12246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1959376" lvl="7" indent="-12246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2204298" lvl="8" indent="-12246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body" idx="2"/>
          </p:nvPr>
        </p:nvSpPr>
        <p:spPr>
          <a:xfrm>
            <a:off x="6278880" y="1577340"/>
            <a:ext cx="5303530" cy="45263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244922" lvl="0" indent="-12246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489844" lvl="1" indent="-12246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734766" lvl="2" indent="-12246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979688" lvl="3" indent="-12246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1224610" lvl="4" indent="-12246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1469532" lvl="5" indent="-12246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1714454" lvl="6" indent="-12246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1959376" lvl="7" indent="-12246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2204298" lvl="8" indent="-12246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ftr" idx="11"/>
          </p:nvPr>
        </p:nvSpPr>
        <p:spPr>
          <a:xfrm>
            <a:off x="4145280" y="6377941"/>
            <a:ext cx="3901372" cy="34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dt" idx="10"/>
          </p:nvPr>
        </p:nvSpPr>
        <p:spPr>
          <a:xfrm>
            <a:off x="609600" y="6377941"/>
            <a:ext cx="2804134" cy="34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sldNum" idx="12"/>
          </p:nvPr>
        </p:nvSpPr>
        <p:spPr>
          <a:xfrm>
            <a:off x="8778241" y="6377941"/>
            <a:ext cx="2804134" cy="34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5/3/2019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9766980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225742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443" y="2683193"/>
            <a:ext cx="11187112" cy="1463040"/>
          </a:xfrm>
        </p:spPr>
        <p:txBody>
          <a:bodyPr anchor="ctr">
            <a:normAutofit/>
          </a:bodyPr>
          <a:lstStyle>
            <a:lvl1pPr algn="ct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0" y="4617721"/>
            <a:ext cx="12192000" cy="225742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Oval 5"/>
          <p:cNvSpPr/>
          <p:nvPr userDrawn="1"/>
        </p:nvSpPr>
        <p:spPr>
          <a:xfrm>
            <a:off x="-1" y="4003358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503497673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Your_Turn_3min"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timer_3min">
            <a:hlinkClick r:id="" action="ppaction://media"/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80030" y="5679827"/>
            <a:ext cx="2130970" cy="63761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5/3/2019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sp>
        <p:nvSpPr>
          <p:cNvPr id="1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  <p:extLst>
      <p:ext uri="{BB962C8B-B14F-4D97-AF65-F5344CB8AC3E}">
        <p14:creationId xmlns:p14="http://schemas.microsoft.com/office/powerpoint/2010/main" val="1208630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97825" y="614555"/>
            <a:ext cx="2996437" cy="777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250" b="0" i="0" u="none" strike="noStrike" cap="none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052298" y="1528891"/>
            <a:ext cx="10087459" cy="4758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9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ftr" idx="11"/>
          </p:nvPr>
        </p:nvSpPr>
        <p:spPr>
          <a:xfrm>
            <a:off x="4145280" y="6377941"/>
            <a:ext cx="3901372" cy="34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64" b="0" i="0" u="none" strike="noStrike" cap="none">
                <a:solidFill>
                  <a:srgbClr val="888888"/>
                </a:solidFill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64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64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64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64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64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64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64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64" b="0" i="0" u="none" strike="noStrike" cap="none"/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dt" idx="10"/>
          </p:nvPr>
        </p:nvSpPr>
        <p:spPr>
          <a:xfrm>
            <a:off x="609600" y="6377941"/>
            <a:ext cx="2804134" cy="34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64" b="0" i="0" u="none" strike="noStrike" cap="none">
                <a:solidFill>
                  <a:srgbClr val="888888"/>
                </a:solidFill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64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64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64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64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64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64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64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64" b="0" i="0" u="none" strike="noStrike" cap="none"/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8778241" y="6377941"/>
            <a:ext cx="2804134" cy="34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64" b="0" i="0" u="none" strike="noStrike" cap="none">
                <a:solidFill>
                  <a:srgbClr val="888888"/>
                </a:solidFill>
              </a:defRPr>
            </a:lvl1pPr>
            <a:lvl2pPr marL="0" marR="0" lvl="1" indent="0" algn="r" rtl="0">
              <a:spcBef>
                <a:spcPts val="0"/>
              </a:spcBef>
              <a:buNone/>
              <a:defRPr sz="964" b="0" i="0" u="none" strike="noStrike" cap="none">
                <a:solidFill>
                  <a:srgbClr val="888888"/>
                </a:solidFill>
              </a:defRPr>
            </a:lvl2pPr>
            <a:lvl3pPr marL="0" marR="0" lvl="2" indent="0" algn="r" rtl="0">
              <a:spcBef>
                <a:spcPts val="0"/>
              </a:spcBef>
              <a:buNone/>
              <a:defRPr sz="964" b="0" i="0" u="none" strike="noStrike" cap="none">
                <a:solidFill>
                  <a:srgbClr val="888888"/>
                </a:solidFill>
              </a:defRPr>
            </a:lvl3pPr>
            <a:lvl4pPr marL="0" marR="0" lvl="3" indent="0" algn="r" rtl="0">
              <a:spcBef>
                <a:spcPts val="0"/>
              </a:spcBef>
              <a:buNone/>
              <a:defRPr sz="964" b="0" i="0" u="none" strike="noStrike" cap="none">
                <a:solidFill>
                  <a:srgbClr val="888888"/>
                </a:solidFill>
              </a:defRPr>
            </a:lvl4pPr>
            <a:lvl5pPr marL="0" marR="0" lvl="4" indent="0" algn="r" rtl="0">
              <a:spcBef>
                <a:spcPts val="0"/>
              </a:spcBef>
              <a:buNone/>
              <a:defRPr sz="964" b="0" i="0" u="none" strike="noStrike" cap="none">
                <a:solidFill>
                  <a:srgbClr val="888888"/>
                </a:solidFill>
              </a:defRPr>
            </a:lvl5pPr>
            <a:lvl6pPr marL="0" marR="0" lvl="5" indent="0" algn="r" rtl="0">
              <a:spcBef>
                <a:spcPts val="0"/>
              </a:spcBef>
              <a:buNone/>
              <a:defRPr sz="964" b="0" i="0" u="none" strike="noStrike" cap="none">
                <a:solidFill>
                  <a:srgbClr val="888888"/>
                </a:solidFill>
              </a:defRPr>
            </a:lvl6pPr>
            <a:lvl7pPr marL="0" marR="0" lvl="6" indent="0" algn="r" rtl="0">
              <a:spcBef>
                <a:spcPts val="0"/>
              </a:spcBef>
              <a:buNone/>
              <a:defRPr sz="964" b="0" i="0" u="none" strike="noStrike" cap="none">
                <a:solidFill>
                  <a:srgbClr val="888888"/>
                </a:solidFill>
              </a:defRPr>
            </a:lvl7pPr>
            <a:lvl8pPr marL="0" marR="0" lvl="7" indent="0" algn="r" rtl="0">
              <a:spcBef>
                <a:spcPts val="0"/>
              </a:spcBef>
              <a:buNone/>
              <a:defRPr sz="964" b="0" i="0" u="none" strike="noStrike" cap="none">
                <a:solidFill>
                  <a:srgbClr val="888888"/>
                </a:solidFill>
              </a:defRPr>
            </a:lvl8pPr>
            <a:lvl9pPr marL="0" marR="0" lvl="8" indent="0" algn="r" rtl="0">
              <a:spcBef>
                <a:spcPts val="0"/>
              </a:spcBef>
              <a:buNone/>
              <a:defRPr sz="964" b="0" i="0" u="none" strike="noStrike" cap="none">
                <a:solidFill>
                  <a:srgbClr val="888888"/>
                </a:solidFill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 sz="750">
              <a:solidFill>
                <a:srgbClr val="000000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4" r:id="rId2"/>
    <p:sldLayoutId id="2147483649" r:id="rId3"/>
    <p:sldLayoutId id="2147483650" r:id="rId4"/>
    <p:sldLayoutId id="2147483651" r:id="rId5"/>
    <p:sldLayoutId id="2147483652" r:id="rId6"/>
    <p:sldLayoutId id="2147483655" r:id="rId7"/>
    <p:sldLayoutId id="2147483673" r:id="rId8"/>
    <p:sldLayoutId id="2147483674" r:id="rId9"/>
    <p:sldLayoutId id="2147483676" r:id="rId10"/>
    <p:sldLayoutId id="214748367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5/3/2019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46968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  <p:sldLayoutId id="2147483660" r:id="rId4"/>
    <p:sldLayoutId id="2147483661" r:id="rId5"/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  <p:sldLayoutId id="2147483668" r:id="rId12"/>
    <p:sldLayoutId id="2147483669" r:id="rId13"/>
    <p:sldLayoutId id="2147483670" r:id="rId14"/>
    <p:sldLayoutId id="2147483671" r:id="rId15"/>
    <p:sldLayoutId id="2147483672" r:id="rId16"/>
    <p:sldLayoutId id="2147483677" r:id="rId17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none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mimic.physionet.org/" TargetMode="Externa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8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4BE21EB-9D6E-D849-996D-9189EB63587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7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Exploratory Data Analysis in R</a:t>
            </a:r>
            <a:endParaRPr lang="en-US" sz="72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214B71DB-1783-DE4F-8447-5E7A1A5DC08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Session 6</a:t>
            </a:r>
          </a:p>
          <a:p>
            <a:r>
              <a:rPr 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Amrom Obstfeld</a:t>
            </a:r>
          </a:p>
          <a:p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Introduction to R Workshop </a:t>
            </a:r>
            <a:endParaRPr lang="en-US" sz="2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May 6, 2019</a:t>
            </a:r>
          </a:p>
        </p:txBody>
      </p:sp>
    </p:spTree>
    <p:extLst>
      <p:ext uri="{BB962C8B-B14F-4D97-AF65-F5344CB8AC3E}">
        <p14:creationId xmlns:p14="http://schemas.microsoft.com/office/powerpoint/2010/main" val="1711487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EDA as Data QC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Investigate:</a:t>
            </a:r>
          </a:p>
          <a:p>
            <a:pPr marL="287338" indent="-287338"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3600" dirty="0" smtClean="0"/>
              <a:t>Missing data</a:t>
            </a:r>
          </a:p>
          <a:p>
            <a:pPr marL="287338" indent="-287338"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3600" dirty="0" smtClean="0"/>
              <a:t>Outliers</a:t>
            </a:r>
          </a:p>
          <a:p>
            <a:pPr marL="287338" indent="-287338"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3600" dirty="0" smtClean="0"/>
              <a:t>Logical </a:t>
            </a:r>
            <a:r>
              <a:rPr lang="en-US" sz="3600" dirty="0" smtClean="0"/>
              <a:t>discrepancies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130108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Medical Information Mart for Intensive </a:t>
            </a:r>
            <a:r>
              <a:rPr lang="en-US" sz="4800" dirty="0" smtClean="0"/>
              <a:t>Care (MIMIC</a:t>
            </a:r>
            <a:r>
              <a:rPr lang="en-US" sz="4800" dirty="0" smtClean="0"/>
              <a:t>)-III </a:t>
            </a:r>
            <a:r>
              <a:rPr lang="en-US" sz="4800" dirty="0" smtClean="0"/>
              <a:t>data set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855552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MIMIC Data set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63550" indent="-463550">
              <a:buClr>
                <a:schemeClr val="tx1">
                  <a:lumMod val="85000"/>
                  <a:lumOff val="15000"/>
                </a:schemeClr>
              </a:buClr>
              <a:buSzPct val="110000"/>
              <a:buFont typeface="Arial" panose="020B0604020202020204" pitchFamily="34" charset="0"/>
              <a:buChar char="•"/>
            </a:pPr>
            <a:r>
              <a:rPr lang="en-US" dirty="0"/>
              <a:t>MIMIC-III is a widely-used, freely available </a:t>
            </a:r>
            <a:r>
              <a:rPr lang="en-US" dirty="0" smtClean="0"/>
              <a:t>biomedical dataset </a:t>
            </a:r>
          </a:p>
          <a:p>
            <a:pPr marL="463550" indent="-463550">
              <a:buClr>
                <a:schemeClr val="tx1">
                  <a:lumMod val="85000"/>
                  <a:lumOff val="15000"/>
                </a:schemeClr>
              </a:buClr>
              <a:buSzPct val="110000"/>
              <a:buFont typeface="Arial" panose="020B0604020202020204" pitchFamily="34" charset="0"/>
              <a:buChar char="•"/>
            </a:pPr>
            <a:r>
              <a:rPr lang="en-US" dirty="0" smtClean="0"/>
              <a:t>Developed </a:t>
            </a:r>
            <a:r>
              <a:rPr lang="en-US" dirty="0"/>
              <a:t>by the MIT Lab for Computational </a:t>
            </a:r>
            <a:r>
              <a:rPr lang="en-US" dirty="0" smtClean="0"/>
              <a:t>Physiology</a:t>
            </a:r>
          </a:p>
          <a:p>
            <a:pPr marL="463550" indent="-463550">
              <a:buClr>
                <a:schemeClr val="tx1">
                  <a:lumMod val="85000"/>
                  <a:lumOff val="15000"/>
                </a:schemeClr>
              </a:buClr>
              <a:buSzPct val="110000"/>
              <a:buFont typeface="Arial" panose="020B0604020202020204" pitchFamily="34" charset="0"/>
              <a:buChar char="•"/>
            </a:pPr>
            <a:r>
              <a:rPr lang="en-US" dirty="0" err="1" smtClean="0"/>
              <a:t>Deidentified</a:t>
            </a:r>
            <a:r>
              <a:rPr lang="en-US" dirty="0" smtClean="0"/>
              <a:t> </a:t>
            </a:r>
            <a:r>
              <a:rPr lang="en-US" dirty="0"/>
              <a:t>health data associated with &gt;40,000 critical care </a:t>
            </a:r>
            <a:r>
              <a:rPr lang="en-US" dirty="0" smtClean="0"/>
              <a:t>patients</a:t>
            </a:r>
          </a:p>
          <a:p>
            <a:pPr marL="463550" indent="-463550">
              <a:buClr>
                <a:schemeClr val="tx1">
                  <a:lumMod val="85000"/>
                  <a:lumOff val="15000"/>
                </a:schemeClr>
              </a:buClr>
              <a:buSzPct val="110000"/>
              <a:buFont typeface="Arial" panose="020B0604020202020204" pitchFamily="34" charset="0"/>
              <a:buChar char="•"/>
            </a:pPr>
            <a:r>
              <a:rPr lang="en-US" dirty="0" smtClean="0"/>
              <a:t>Includes </a:t>
            </a:r>
            <a:r>
              <a:rPr lang="en-US" dirty="0"/>
              <a:t>demographics, vital signs, laboratory tests, medications, </a:t>
            </a:r>
            <a:r>
              <a:rPr lang="en-US" dirty="0" smtClean="0"/>
              <a:t>free text notes and more</a:t>
            </a:r>
          </a:p>
          <a:p>
            <a:pPr marL="463550" indent="-463550">
              <a:buClr>
                <a:schemeClr val="tx1">
                  <a:lumMod val="85000"/>
                  <a:lumOff val="15000"/>
                </a:schemeClr>
              </a:buClr>
              <a:buSzPct val="110000"/>
              <a:buFont typeface="Arial" panose="020B0604020202020204" pitchFamily="34" charset="0"/>
              <a:buChar char="•"/>
            </a:pPr>
            <a:r>
              <a:rPr lang="en-US" dirty="0" smtClean="0"/>
              <a:t>Details </a:t>
            </a:r>
            <a:r>
              <a:rPr lang="en-US" dirty="0"/>
              <a:t>are available </a:t>
            </a:r>
            <a:r>
              <a:rPr lang="en-US" dirty="0" smtClean="0"/>
              <a:t>at </a:t>
            </a:r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://mimic.physionet.org/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9496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 descr="Fig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0463" y="161193"/>
            <a:ext cx="8907402" cy="6696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6804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MIMIC Data Access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63550" indent="-463550">
              <a:buClr>
                <a:schemeClr val="tx1">
                  <a:lumMod val="85000"/>
                  <a:lumOff val="15000"/>
                </a:schemeClr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2800" dirty="0" smtClean="0"/>
              <a:t>Course </a:t>
            </a:r>
            <a:r>
              <a:rPr lang="en-US" sz="2800" dirty="0"/>
              <a:t>in protecting human research participants </a:t>
            </a:r>
            <a:r>
              <a:rPr lang="en-US" sz="2800" dirty="0" smtClean="0"/>
              <a:t>including HIPAA </a:t>
            </a:r>
            <a:r>
              <a:rPr lang="en-US" sz="2800" dirty="0"/>
              <a:t>requirements.</a:t>
            </a:r>
          </a:p>
          <a:p>
            <a:pPr marL="463550" indent="-463550">
              <a:buClr>
                <a:schemeClr val="tx1">
                  <a:lumMod val="85000"/>
                  <a:lumOff val="15000"/>
                </a:schemeClr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2800" dirty="0" smtClean="0"/>
              <a:t>Data </a:t>
            </a:r>
            <a:r>
              <a:rPr lang="en-US" sz="2800" dirty="0"/>
              <a:t>use </a:t>
            </a:r>
            <a:r>
              <a:rPr lang="en-US" sz="2800" dirty="0" smtClean="0"/>
              <a:t>agreement</a:t>
            </a:r>
          </a:p>
          <a:p>
            <a:pPr marL="637286" lvl="1" indent="-463550">
              <a:buClr>
                <a:schemeClr val="tx1">
                  <a:lumMod val="85000"/>
                  <a:lumOff val="15000"/>
                </a:schemeClr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2400" dirty="0" smtClean="0"/>
              <a:t>outlines </a:t>
            </a:r>
            <a:r>
              <a:rPr lang="en-US" sz="2400" dirty="0"/>
              <a:t>appropriate data usage </a:t>
            </a:r>
            <a:endParaRPr lang="en-US" sz="2400" dirty="0" smtClean="0"/>
          </a:p>
          <a:p>
            <a:pPr marL="637286" lvl="1" indent="-463550">
              <a:buClr>
                <a:schemeClr val="tx1">
                  <a:lumMod val="85000"/>
                  <a:lumOff val="15000"/>
                </a:schemeClr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2400" dirty="0" smtClean="0"/>
              <a:t>security standards</a:t>
            </a:r>
          </a:p>
          <a:p>
            <a:pPr marL="637286" lvl="1" indent="-463550">
              <a:buClr>
                <a:schemeClr val="tx1">
                  <a:lumMod val="85000"/>
                  <a:lumOff val="15000"/>
                </a:schemeClr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2400" dirty="0" smtClean="0"/>
              <a:t>forbids </a:t>
            </a:r>
            <a:r>
              <a:rPr lang="en-US" sz="2400" dirty="0"/>
              <a:t>efforts to identify individual </a:t>
            </a:r>
            <a:r>
              <a:rPr lang="en-US" sz="2400" dirty="0" smtClean="0"/>
              <a:t>patients</a:t>
            </a:r>
            <a:endParaRPr lang="en-US" sz="2400" dirty="0"/>
          </a:p>
          <a:p>
            <a:pPr marL="463550" indent="-463550">
              <a:buClr>
                <a:schemeClr val="tx1">
                  <a:lumMod val="85000"/>
                  <a:lumOff val="15000"/>
                </a:schemeClr>
              </a:buClr>
              <a:buSzPct val="110000"/>
              <a:buFont typeface="Arial" panose="020B0604020202020204" pitchFamily="34" charset="0"/>
              <a:buChar char="•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723504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Common uses for MIMIC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63550" indent="-463550">
              <a:buClr>
                <a:schemeClr val="tx1">
                  <a:lumMod val="85000"/>
                  <a:lumOff val="15000"/>
                </a:schemeClr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2800" dirty="0" smtClean="0"/>
              <a:t>Educational coursework</a:t>
            </a:r>
          </a:p>
          <a:p>
            <a:pPr marL="637286" lvl="1" indent="-463550">
              <a:buClr>
                <a:schemeClr val="tx1">
                  <a:lumMod val="85000"/>
                  <a:lumOff val="15000"/>
                </a:schemeClr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2400" dirty="0"/>
              <a:t>medical analytics </a:t>
            </a:r>
            <a:r>
              <a:rPr lang="en-US" sz="2400" dirty="0" smtClean="0"/>
              <a:t>courses</a:t>
            </a:r>
          </a:p>
          <a:p>
            <a:pPr marL="463550" indent="-463550">
              <a:buClr>
                <a:schemeClr val="tx1">
                  <a:lumMod val="85000"/>
                  <a:lumOff val="15000"/>
                </a:schemeClr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2800" dirty="0" smtClean="0"/>
              <a:t>Research </a:t>
            </a:r>
          </a:p>
          <a:p>
            <a:pPr marL="637286" lvl="1" indent="-463550">
              <a:buClr>
                <a:schemeClr val="tx1">
                  <a:lumMod val="85000"/>
                  <a:lumOff val="15000"/>
                </a:schemeClr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2400" dirty="0" smtClean="0"/>
              <a:t>machine </a:t>
            </a:r>
            <a:r>
              <a:rPr lang="en-US" sz="2400" dirty="0"/>
              <a:t>learning approaches for prediction of patient </a:t>
            </a:r>
            <a:r>
              <a:rPr lang="en-US" sz="2400" dirty="0" smtClean="0"/>
              <a:t>outcomes</a:t>
            </a:r>
          </a:p>
          <a:p>
            <a:pPr marL="637286" lvl="1" indent="-463550">
              <a:buClr>
                <a:schemeClr val="tx1">
                  <a:lumMod val="85000"/>
                  <a:lumOff val="15000"/>
                </a:schemeClr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2400" dirty="0" smtClean="0"/>
              <a:t>semantic </a:t>
            </a:r>
            <a:r>
              <a:rPr lang="en-US" sz="2400" dirty="0"/>
              <a:t>analysis of unstructured patient </a:t>
            </a:r>
            <a:r>
              <a:rPr lang="en-US" sz="2400" dirty="0" smtClean="0"/>
              <a:t>note</a:t>
            </a:r>
          </a:p>
          <a:p>
            <a:pPr marL="463550" indent="-463550">
              <a:buClr>
                <a:schemeClr val="tx1">
                  <a:lumMod val="85000"/>
                  <a:lumOff val="15000"/>
                </a:schemeClr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2800" dirty="0" err="1" smtClean="0"/>
              <a:t>Datathons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09614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 smtClean="0"/>
              <a:t>EDA Exercise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012712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EDA exercise outline 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Clr>
                <a:schemeClr val="tx1">
                  <a:lumMod val="85000"/>
                  <a:lumOff val="15000"/>
                </a:schemeClr>
              </a:buClr>
              <a:buSzPct val="110000"/>
              <a:buNone/>
            </a:pPr>
            <a:r>
              <a:rPr lang="en-US" sz="3200" dirty="0"/>
              <a:t>For each exercise:</a:t>
            </a:r>
          </a:p>
          <a:p>
            <a:pPr marL="463550" indent="-463550">
              <a:buClr>
                <a:schemeClr val="tx1">
                  <a:lumMod val="85000"/>
                  <a:lumOff val="15000"/>
                </a:schemeClr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3200" dirty="0"/>
              <a:t>Explicit task description</a:t>
            </a:r>
          </a:p>
          <a:p>
            <a:pPr marL="463550" indent="-463550">
              <a:buClr>
                <a:schemeClr val="tx1">
                  <a:lumMod val="85000"/>
                  <a:lumOff val="15000"/>
                </a:schemeClr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3200" dirty="0"/>
              <a:t>Use functions to complete the task</a:t>
            </a:r>
          </a:p>
          <a:p>
            <a:pPr marL="463550" indent="-463550">
              <a:buClr>
                <a:schemeClr val="tx1">
                  <a:lumMod val="85000"/>
                  <a:lumOff val="15000"/>
                </a:schemeClr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3200" dirty="0"/>
              <a:t>Question-set based on your findings</a:t>
            </a:r>
          </a:p>
        </p:txBody>
      </p:sp>
    </p:spTree>
    <p:extLst>
      <p:ext uri="{BB962C8B-B14F-4D97-AF65-F5344CB8AC3E}">
        <p14:creationId xmlns:p14="http://schemas.microsoft.com/office/powerpoint/2010/main" val="1625565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9" name="Google Shape;349;p29"/>
          <p:cNvPicPr preferRelativeResize="0"/>
          <p:nvPr/>
        </p:nvPicPr>
        <p:blipFill rotWithShape="1">
          <a:blip r:embed="rId3">
            <a:alphaModFix/>
          </a:blip>
          <a:srcRect r="56939" b="53460"/>
          <a:stretch/>
        </p:blipFill>
        <p:spPr>
          <a:xfrm>
            <a:off x="1448191" y="1534757"/>
            <a:ext cx="4128800" cy="2358267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350" name="Google Shape;350;p29"/>
          <p:cNvPicPr preferRelativeResize="0"/>
          <p:nvPr/>
        </p:nvPicPr>
        <p:blipFill rotWithShape="1">
          <a:blip r:embed="rId3">
            <a:alphaModFix/>
          </a:blip>
          <a:srcRect l="50910"/>
          <a:stretch/>
        </p:blipFill>
        <p:spPr>
          <a:xfrm>
            <a:off x="6202792" y="1534767"/>
            <a:ext cx="4706899" cy="50673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351" name="Google Shape;351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48201" y="4267201"/>
            <a:ext cx="4128801" cy="2319332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" name="Down Arrow 1"/>
          <p:cNvSpPr/>
          <p:nvPr/>
        </p:nvSpPr>
        <p:spPr>
          <a:xfrm>
            <a:off x="3322100" y="3623916"/>
            <a:ext cx="381000" cy="889000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7" name="Down Arrow 6"/>
          <p:cNvSpPr/>
          <p:nvPr/>
        </p:nvSpPr>
        <p:spPr>
          <a:xfrm rot="16200000">
            <a:off x="5709700" y="4551561"/>
            <a:ext cx="381000" cy="889000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8" name="Down Arrow 7"/>
          <p:cNvSpPr/>
          <p:nvPr/>
        </p:nvSpPr>
        <p:spPr>
          <a:xfrm rot="5400000">
            <a:off x="5709700" y="2465396"/>
            <a:ext cx="381000" cy="889000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4494" y="181629"/>
            <a:ext cx="10016596" cy="149974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194494" y="1439507"/>
            <a:ext cx="4705706" cy="2580043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635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Exercise 0</a:t>
            </a:r>
            <a:endParaRPr lang="en-US" sz="6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4022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utoShape 3"/>
          <p:cNvSpPr>
            <a:spLocks noChangeAspect="1" noChangeArrowheads="1" noTextEdit="1"/>
          </p:cNvSpPr>
          <p:nvPr/>
        </p:nvSpPr>
        <p:spPr bwMode="auto">
          <a:xfrm>
            <a:off x="671513" y="395288"/>
            <a:ext cx="10848975" cy="6067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671513" y="395288"/>
            <a:ext cx="2460625" cy="674688"/>
          </a:xfrm>
          <a:prstGeom prst="rect">
            <a:avLst/>
          </a:prstGeom>
          <a:solidFill>
            <a:srgbClr val="E8EDE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3132138" y="395288"/>
            <a:ext cx="8388350" cy="674688"/>
          </a:xfrm>
          <a:prstGeom prst="rect">
            <a:avLst/>
          </a:prstGeom>
          <a:solidFill>
            <a:srgbClr val="E8EDE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Rectangle 7"/>
          <p:cNvSpPr>
            <a:spLocks noChangeArrowheads="1"/>
          </p:cNvSpPr>
          <p:nvPr/>
        </p:nvSpPr>
        <p:spPr bwMode="auto">
          <a:xfrm>
            <a:off x="671513" y="1069976"/>
            <a:ext cx="2460625" cy="674688"/>
          </a:xfrm>
          <a:prstGeom prst="rect">
            <a:avLst/>
          </a:prstGeom>
          <a:solidFill>
            <a:srgbClr val="E8EDE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Rectangle 8"/>
          <p:cNvSpPr>
            <a:spLocks noChangeArrowheads="1"/>
          </p:cNvSpPr>
          <p:nvPr/>
        </p:nvSpPr>
        <p:spPr bwMode="auto">
          <a:xfrm>
            <a:off x="3132138" y="1069976"/>
            <a:ext cx="8388350" cy="674688"/>
          </a:xfrm>
          <a:prstGeom prst="rect">
            <a:avLst/>
          </a:prstGeom>
          <a:solidFill>
            <a:srgbClr val="E8EDE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Rectangle 9"/>
          <p:cNvSpPr>
            <a:spLocks noChangeArrowheads="1"/>
          </p:cNvSpPr>
          <p:nvPr/>
        </p:nvSpPr>
        <p:spPr bwMode="auto">
          <a:xfrm>
            <a:off x="671513" y="1744663"/>
            <a:ext cx="2460625" cy="671513"/>
          </a:xfrm>
          <a:prstGeom prst="rect">
            <a:avLst/>
          </a:prstGeom>
          <a:solidFill>
            <a:srgbClr val="E8EDE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Rectangle 10"/>
          <p:cNvSpPr>
            <a:spLocks noChangeArrowheads="1"/>
          </p:cNvSpPr>
          <p:nvPr/>
        </p:nvSpPr>
        <p:spPr bwMode="auto">
          <a:xfrm>
            <a:off x="3132138" y="1744663"/>
            <a:ext cx="8388350" cy="673100"/>
          </a:xfrm>
          <a:prstGeom prst="rect">
            <a:avLst/>
          </a:prstGeom>
          <a:solidFill>
            <a:srgbClr val="E8EDE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Rectangle 11"/>
          <p:cNvSpPr>
            <a:spLocks noChangeArrowheads="1"/>
          </p:cNvSpPr>
          <p:nvPr/>
        </p:nvSpPr>
        <p:spPr bwMode="auto">
          <a:xfrm>
            <a:off x="671513" y="2416176"/>
            <a:ext cx="2460625" cy="674688"/>
          </a:xfrm>
          <a:prstGeom prst="rect">
            <a:avLst/>
          </a:prstGeom>
          <a:solidFill>
            <a:srgbClr val="E8EDE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Rectangle 12"/>
          <p:cNvSpPr>
            <a:spLocks noChangeArrowheads="1"/>
          </p:cNvSpPr>
          <p:nvPr/>
        </p:nvSpPr>
        <p:spPr bwMode="auto">
          <a:xfrm>
            <a:off x="3132138" y="2417763"/>
            <a:ext cx="8388350" cy="674688"/>
          </a:xfrm>
          <a:prstGeom prst="rect">
            <a:avLst/>
          </a:prstGeom>
          <a:solidFill>
            <a:srgbClr val="E8EDE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Rectangle 13"/>
          <p:cNvSpPr>
            <a:spLocks noChangeArrowheads="1"/>
          </p:cNvSpPr>
          <p:nvPr/>
        </p:nvSpPr>
        <p:spPr bwMode="auto">
          <a:xfrm>
            <a:off x="669132" y="5786437"/>
            <a:ext cx="2460625" cy="674688"/>
          </a:xfrm>
          <a:prstGeom prst="rect">
            <a:avLst/>
          </a:prstGeom>
          <a:solidFill>
            <a:srgbClr val="FFC000">
              <a:alpha val="36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4"/>
          <p:cNvSpPr>
            <a:spLocks noChangeArrowheads="1"/>
          </p:cNvSpPr>
          <p:nvPr/>
        </p:nvSpPr>
        <p:spPr bwMode="auto">
          <a:xfrm>
            <a:off x="3140869" y="5789931"/>
            <a:ext cx="8388350" cy="674688"/>
          </a:xfrm>
          <a:prstGeom prst="rect">
            <a:avLst/>
          </a:prstGeom>
          <a:solidFill>
            <a:srgbClr val="FFC000">
              <a:alpha val="36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Rectangle 15"/>
          <p:cNvSpPr>
            <a:spLocks noChangeArrowheads="1"/>
          </p:cNvSpPr>
          <p:nvPr/>
        </p:nvSpPr>
        <p:spPr bwMode="auto">
          <a:xfrm>
            <a:off x="671513" y="3765551"/>
            <a:ext cx="2460625" cy="674688"/>
          </a:xfrm>
          <a:prstGeom prst="rect">
            <a:avLst/>
          </a:prstGeom>
          <a:solidFill>
            <a:srgbClr val="E8EDE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Rectangle 16"/>
          <p:cNvSpPr>
            <a:spLocks noChangeArrowheads="1"/>
          </p:cNvSpPr>
          <p:nvPr/>
        </p:nvSpPr>
        <p:spPr bwMode="auto">
          <a:xfrm>
            <a:off x="3132138" y="3767138"/>
            <a:ext cx="8388350" cy="673100"/>
          </a:xfrm>
          <a:prstGeom prst="rect">
            <a:avLst/>
          </a:prstGeom>
          <a:solidFill>
            <a:srgbClr val="E8EDE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Rectangle 17"/>
          <p:cNvSpPr>
            <a:spLocks noChangeArrowheads="1"/>
          </p:cNvSpPr>
          <p:nvPr/>
        </p:nvSpPr>
        <p:spPr bwMode="auto">
          <a:xfrm>
            <a:off x="671513" y="4440238"/>
            <a:ext cx="2460625" cy="673100"/>
          </a:xfrm>
          <a:prstGeom prst="rect">
            <a:avLst/>
          </a:prstGeom>
          <a:solidFill>
            <a:srgbClr val="E8EDE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Rectangle 18"/>
          <p:cNvSpPr>
            <a:spLocks noChangeArrowheads="1"/>
          </p:cNvSpPr>
          <p:nvPr/>
        </p:nvSpPr>
        <p:spPr bwMode="auto">
          <a:xfrm>
            <a:off x="3132138" y="4440238"/>
            <a:ext cx="8388350" cy="673100"/>
          </a:xfrm>
          <a:prstGeom prst="rect">
            <a:avLst/>
          </a:prstGeom>
          <a:solidFill>
            <a:srgbClr val="E8EDE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Rectangle 19"/>
          <p:cNvSpPr>
            <a:spLocks noChangeArrowheads="1"/>
          </p:cNvSpPr>
          <p:nvPr/>
        </p:nvSpPr>
        <p:spPr bwMode="auto">
          <a:xfrm>
            <a:off x="671513" y="5113338"/>
            <a:ext cx="2460625" cy="674688"/>
          </a:xfrm>
          <a:prstGeom prst="rect">
            <a:avLst/>
          </a:prstGeom>
          <a:solidFill>
            <a:srgbClr val="E8EDE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Rectangle 20"/>
          <p:cNvSpPr>
            <a:spLocks noChangeArrowheads="1"/>
          </p:cNvSpPr>
          <p:nvPr/>
        </p:nvSpPr>
        <p:spPr bwMode="auto">
          <a:xfrm>
            <a:off x="3132138" y="5113338"/>
            <a:ext cx="8388350" cy="674688"/>
          </a:xfrm>
          <a:prstGeom prst="rect">
            <a:avLst/>
          </a:prstGeom>
          <a:solidFill>
            <a:srgbClr val="E8EDE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Rectangle 21"/>
          <p:cNvSpPr>
            <a:spLocks noChangeArrowheads="1"/>
          </p:cNvSpPr>
          <p:nvPr/>
        </p:nvSpPr>
        <p:spPr bwMode="auto">
          <a:xfrm>
            <a:off x="667512" y="3090863"/>
            <a:ext cx="2460625" cy="674688"/>
          </a:xfrm>
          <a:prstGeom prst="rect">
            <a:avLst/>
          </a:prstGeom>
          <a:solidFill>
            <a:srgbClr val="E8EDE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" name="Rectangle 22"/>
          <p:cNvSpPr>
            <a:spLocks noChangeArrowheads="1"/>
          </p:cNvSpPr>
          <p:nvPr/>
        </p:nvSpPr>
        <p:spPr bwMode="auto">
          <a:xfrm>
            <a:off x="3149600" y="3063875"/>
            <a:ext cx="8388350" cy="674688"/>
          </a:xfrm>
          <a:prstGeom prst="rect">
            <a:avLst/>
          </a:prstGeom>
          <a:solidFill>
            <a:srgbClr val="E8EDE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Line 23"/>
          <p:cNvSpPr>
            <a:spLocks noChangeShapeType="1"/>
          </p:cNvSpPr>
          <p:nvPr/>
        </p:nvSpPr>
        <p:spPr bwMode="auto">
          <a:xfrm>
            <a:off x="3132138" y="376238"/>
            <a:ext cx="0" cy="6086475"/>
          </a:xfrm>
          <a:prstGeom prst="line">
            <a:avLst/>
          </a:prstGeom>
          <a:noFill/>
          <a:ln w="38100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Line 24"/>
          <p:cNvSpPr>
            <a:spLocks noChangeShapeType="1"/>
          </p:cNvSpPr>
          <p:nvPr/>
        </p:nvSpPr>
        <p:spPr bwMode="auto">
          <a:xfrm>
            <a:off x="671513" y="1069976"/>
            <a:ext cx="10848975" cy="0"/>
          </a:xfrm>
          <a:prstGeom prst="line">
            <a:avLst/>
          </a:prstGeom>
          <a:noFill/>
          <a:ln w="38100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Line 25"/>
          <p:cNvSpPr>
            <a:spLocks noChangeShapeType="1"/>
          </p:cNvSpPr>
          <p:nvPr/>
        </p:nvSpPr>
        <p:spPr bwMode="auto">
          <a:xfrm>
            <a:off x="671513" y="1744663"/>
            <a:ext cx="10848975" cy="0"/>
          </a:xfrm>
          <a:prstGeom prst="line">
            <a:avLst/>
          </a:prstGeom>
          <a:noFill/>
          <a:ln w="38100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Line 26"/>
          <p:cNvSpPr>
            <a:spLocks noChangeShapeType="1"/>
          </p:cNvSpPr>
          <p:nvPr/>
        </p:nvSpPr>
        <p:spPr bwMode="auto">
          <a:xfrm>
            <a:off x="671513" y="2417763"/>
            <a:ext cx="10848975" cy="0"/>
          </a:xfrm>
          <a:prstGeom prst="line">
            <a:avLst/>
          </a:prstGeom>
          <a:noFill/>
          <a:ln w="38100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Line 27"/>
          <p:cNvSpPr>
            <a:spLocks noChangeShapeType="1"/>
          </p:cNvSpPr>
          <p:nvPr/>
        </p:nvSpPr>
        <p:spPr bwMode="auto">
          <a:xfrm>
            <a:off x="671513" y="3092451"/>
            <a:ext cx="10848975" cy="0"/>
          </a:xfrm>
          <a:prstGeom prst="line">
            <a:avLst/>
          </a:prstGeom>
          <a:noFill/>
          <a:ln w="38100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Line 28"/>
          <p:cNvSpPr>
            <a:spLocks noChangeShapeType="1"/>
          </p:cNvSpPr>
          <p:nvPr/>
        </p:nvSpPr>
        <p:spPr bwMode="auto">
          <a:xfrm>
            <a:off x="671513" y="3767138"/>
            <a:ext cx="10848975" cy="0"/>
          </a:xfrm>
          <a:prstGeom prst="line">
            <a:avLst/>
          </a:prstGeom>
          <a:noFill/>
          <a:ln w="38100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" name="Line 29"/>
          <p:cNvSpPr>
            <a:spLocks noChangeShapeType="1"/>
          </p:cNvSpPr>
          <p:nvPr/>
        </p:nvSpPr>
        <p:spPr bwMode="auto">
          <a:xfrm>
            <a:off x="671513" y="4440238"/>
            <a:ext cx="10848975" cy="0"/>
          </a:xfrm>
          <a:prstGeom prst="line">
            <a:avLst/>
          </a:prstGeom>
          <a:noFill/>
          <a:ln w="38100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Line 30"/>
          <p:cNvSpPr>
            <a:spLocks noChangeShapeType="1"/>
          </p:cNvSpPr>
          <p:nvPr/>
        </p:nvSpPr>
        <p:spPr bwMode="auto">
          <a:xfrm>
            <a:off x="671513" y="5113338"/>
            <a:ext cx="10848975" cy="0"/>
          </a:xfrm>
          <a:prstGeom prst="line">
            <a:avLst/>
          </a:prstGeom>
          <a:noFill/>
          <a:ln w="38100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Line 31"/>
          <p:cNvSpPr>
            <a:spLocks noChangeShapeType="1"/>
          </p:cNvSpPr>
          <p:nvPr/>
        </p:nvSpPr>
        <p:spPr bwMode="auto">
          <a:xfrm>
            <a:off x="671513" y="5788026"/>
            <a:ext cx="10848975" cy="0"/>
          </a:xfrm>
          <a:prstGeom prst="line">
            <a:avLst/>
          </a:prstGeom>
          <a:noFill/>
          <a:ln w="38100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Line 32"/>
          <p:cNvSpPr>
            <a:spLocks noChangeShapeType="1"/>
          </p:cNvSpPr>
          <p:nvPr/>
        </p:nvSpPr>
        <p:spPr bwMode="auto">
          <a:xfrm>
            <a:off x="671513" y="395288"/>
            <a:ext cx="10848975" cy="0"/>
          </a:xfrm>
          <a:prstGeom prst="line">
            <a:avLst/>
          </a:prstGeom>
          <a:noFill/>
          <a:ln w="38100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Rectangle 33"/>
          <p:cNvSpPr>
            <a:spLocks noChangeArrowheads="1"/>
          </p:cNvSpPr>
          <p:nvPr/>
        </p:nvSpPr>
        <p:spPr bwMode="auto">
          <a:xfrm>
            <a:off x="765176" y="608013"/>
            <a:ext cx="989013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Tw Cen MT" charset="0"/>
              </a:rPr>
              <a:t>7:00 am 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8" name="Rectangle 34"/>
          <p:cNvSpPr>
            <a:spLocks noChangeArrowheads="1"/>
          </p:cNvSpPr>
          <p:nvPr/>
        </p:nvSpPr>
        <p:spPr bwMode="auto">
          <a:xfrm>
            <a:off x="1703706" y="608013"/>
            <a:ext cx="176213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w Cen MT" charset="0"/>
              </a:rPr>
              <a:t>-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9" name="Rectangle 35"/>
          <p:cNvSpPr>
            <a:spLocks noChangeArrowheads="1"/>
          </p:cNvSpPr>
          <p:nvPr/>
        </p:nvSpPr>
        <p:spPr bwMode="auto">
          <a:xfrm>
            <a:off x="1843406" y="608013"/>
            <a:ext cx="925513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Tw Cen MT" charset="0"/>
              </a:rPr>
              <a:t>8:00 am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0" name="Rectangle 36"/>
          <p:cNvSpPr>
            <a:spLocks noChangeArrowheads="1"/>
          </p:cNvSpPr>
          <p:nvPr/>
        </p:nvSpPr>
        <p:spPr bwMode="auto">
          <a:xfrm>
            <a:off x="3224213" y="608013"/>
            <a:ext cx="1527175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Tw Cen MT" charset="0"/>
              </a:rPr>
              <a:t>BREAKFAST 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2" name="Rectangle 38"/>
          <p:cNvSpPr>
            <a:spLocks noChangeArrowheads="1"/>
          </p:cNvSpPr>
          <p:nvPr/>
        </p:nvSpPr>
        <p:spPr bwMode="auto">
          <a:xfrm>
            <a:off x="4724401" y="604838"/>
            <a:ext cx="2262188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w Cen MT" charset="0"/>
              </a:rPr>
              <a:t>BALLROOM LOBBY 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4" name="Rectangle 40"/>
          <p:cNvSpPr>
            <a:spLocks noChangeArrowheads="1"/>
          </p:cNvSpPr>
          <p:nvPr/>
        </p:nvSpPr>
        <p:spPr bwMode="auto">
          <a:xfrm>
            <a:off x="6854826" y="604838"/>
            <a:ext cx="140970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w Cen MT" charset="0"/>
              </a:rPr>
              <a:t>2ND FLOOR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5" name="Rectangle 41"/>
          <p:cNvSpPr>
            <a:spLocks noChangeArrowheads="1"/>
          </p:cNvSpPr>
          <p:nvPr/>
        </p:nvSpPr>
        <p:spPr bwMode="auto">
          <a:xfrm>
            <a:off x="765176" y="1281113"/>
            <a:ext cx="989013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Tw Cen MT" charset="0"/>
              </a:rPr>
              <a:t>8:00 am 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6" name="Rectangle 42"/>
          <p:cNvSpPr>
            <a:spLocks noChangeArrowheads="1"/>
          </p:cNvSpPr>
          <p:nvPr/>
        </p:nvSpPr>
        <p:spPr bwMode="auto">
          <a:xfrm>
            <a:off x="1711326" y="1281113"/>
            <a:ext cx="176213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w Cen MT" charset="0"/>
              </a:rPr>
              <a:t>-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7" name="Rectangle 43"/>
          <p:cNvSpPr>
            <a:spLocks noChangeArrowheads="1"/>
          </p:cNvSpPr>
          <p:nvPr/>
        </p:nvSpPr>
        <p:spPr bwMode="auto">
          <a:xfrm>
            <a:off x="1851026" y="1281113"/>
            <a:ext cx="925513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Tw Cen MT" charset="0"/>
              </a:rPr>
              <a:t>8:10 am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8" name="Rectangle 44"/>
          <p:cNvSpPr>
            <a:spLocks noChangeArrowheads="1"/>
          </p:cNvSpPr>
          <p:nvPr/>
        </p:nvSpPr>
        <p:spPr bwMode="auto">
          <a:xfrm>
            <a:off x="3224213" y="1281113"/>
            <a:ext cx="360362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w Cen MT" charset="0"/>
              </a:rPr>
              <a:t>Instructor and Course Introduction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9" name="Rectangle 45"/>
          <p:cNvSpPr>
            <a:spLocks noChangeArrowheads="1"/>
          </p:cNvSpPr>
          <p:nvPr/>
        </p:nvSpPr>
        <p:spPr bwMode="auto">
          <a:xfrm>
            <a:off x="765176" y="1954213"/>
            <a:ext cx="989013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w Cen MT" charset="0"/>
              </a:rPr>
              <a:t>8:10 am 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0" name="Rectangle 46"/>
          <p:cNvSpPr>
            <a:spLocks noChangeArrowheads="1"/>
          </p:cNvSpPr>
          <p:nvPr/>
        </p:nvSpPr>
        <p:spPr bwMode="auto">
          <a:xfrm>
            <a:off x="1680846" y="1954213"/>
            <a:ext cx="176213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w Cen MT" charset="0"/>
              </a:rPr>
              <a:t>-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1" name="Rectangle 47"/>
          <p:cNvSpPr>
            <a:spLocks noChangeArrowheads="1"/>
          </p:cNvSpPr>
          <p:nvPr/>
        </p:nvSpPr>
        <p:spPr bwMode="auto">
          <a:xfrm>
            <a:off x="1820546" y="1954213"/>
            <a:ext cx="925513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Tw Cen MT" charset="0"/>
              </a:rPr>
              <a:t>9:50 am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2" name="Rectangle 48"/>
          <p:cNvSpPr>
            <a:spLocks noChangeArrowheads="1"/>
          </p:cNvSpPr>
          <p:nvPr/>
        </p:nvSpPr>
        <p:spPr bwMode="auto">
          <a:xfrm>
            <a:off x="3224213" y="1954213"/>
            <a:ext cx="5884863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Tw Cen MT" charset="0"/>
              </a:rPr>
              <a:t>Introduction to R and RStudio for Reproducible Reporting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3" name="Rectangle 49"/>
          <p:cNvSpPr>
            <a:spLocks noChangeArrowheads="1"/>
          </p:cNvSpPr>
          <p:nvPr/>
        </p:nvSpPr>
        <p:spPr bwMode="auto">
          <a:xfrm>
            <a:off x="765176" y="2628901"/>
            <a:ext cx="989013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Tw Cen MT" charset="0"/>
              </a:rPr>
              <a:t>9:50 am 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4" name="Rectangle 50"/>
          <p:cNvSpPr>
            <a:spLocks noChangeArrowheads="1"/>
          </p:cNvSpPr>
          <p:nvPr/>
        </p:nvSpPr>
        <p:spPr bwMode="auto">
          <a:xfrm>
            <a:off x="1665606" y="2628901"/>
            <a:ext cx="176213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w Cen MT" charset="0"/>
              </a:rPr>
              <a:t>-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5" name="Rectangle 51"/>
          <p:cNvSpPr>
            <a:spLocks noChangeArrowheads="1"/>
          </p:cNvSpPr>
          <p:nvPr/>
        </p:nvSpPr>
        <p:spPr bwMode="auto">
          <a:xfrm>
            <a:off x="1805306" y="2628901"/>
            <a:ext cx="1052513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Tw Cen MT" charset="0"/>
              </a:rPr>
              <a:t>10:10 am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6" name="Rectangle 52"/>
          <p:cNvSpPr>
            <a:spLocks noChangeArrowheads="1"/>
          </p:cNvSpPr>
          <p:nvPr/>
        </p:nvSpPr>
        <p:spPr bwMode="auto">
          <a:xfrm>
            <a:off x="3224213" y="2628901"/>
            <a:ext cx="2744788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w Cen MT" charset="0"/>
              </a:rPr>
              <a:t>REFRESHMENT BREAK 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8" name="Rectangle 54"/>
          <p:cNvSpPr>
            <a:spLocks noChangeArrowheads="1"/>
          </p:cNvSpPr>
          <p:nvPr/>
        </p:nvSpPr>
        <p:spPr bwMode="auto">
          <a:xfrm>
            <a:off x="5969001" y="2628901"/>
            <a:ext cx="2262188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w Cen MT" charset="0"/>
              </a:rPr>
              <a:t>BALLROOM LOBBY 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9" name="Rectangle 55"/>
          <p:cNvSpPr>
            <a:spLocks noChangeArrowheads="1"/>
          </p:cNvSpPr>
          <p:nvPr/>
        </p:nvSpPr>
        <p:spPr bwMode="auto">
          <a:xfrm>
            <a:off x="7202488" y="2628901"/>
            <a:ext cx="176213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Tw Cen MT" charset="0"/>
              </a:rPr>
              <a:t>-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0" name="Rectangle 56"/>
          <p:cNvSpPr>
            <a:spLocks noChangeArrowheads="1"/>
          </p:cNvSpPr>
          <p:nvPr/>
        </p:nvSpPr>
        <p:spPr bwMode="auto">
          <a:xfrm>
            <a:off x="8174038" y="2628901"/>
            <a:ext cx="140970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w Cen MT" charset="0"/>
              </a:rPr>
              <a:t>2ND FLOOR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1" name="Rectangle 57"/>
          <p:cNvSpPr>
            <a:spLocks noChangeArrowheads="1"/>
          </p:cNvSpPr>
          <p:nvPr/>
        </p:nvSpPr>
        <p:spPr bwMode="auto">
          <a:xfrm>
            <a:off x="765176" y="3303588"/>
            <a:ext cx="1116013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Tw Cen MT" charset="0"/>
              </a:rPr>
              <a:t>10:10 am 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2" name="Rectangle 58"/>
          <p:cNvSpPr>
            <a:spLocks noChangeArrowheads="1"/>
          </p:cNvSpPr>
          <p:nvPr/>
        </p:nvSpPr>
        <p:spPr bwMode="auto">
          <a:xfrm>
            <a:off x="1798638" y="3303588"/>
            <a:ext cx="176213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w Cen MT" charset="0"/>
              </a:rPr>
              <a:t>-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3" name="Rectangle 59"/>
          <p:cNvSpPr>
            <a:spLocks noChangeArrowheads="1"/>
          </p:cNvSpPr>
          <p:nvPr/>
        </p:nvSpPr>
        <p:spPr bwMode="auto">
          <a:xfrm>
            <a:off x="1938338" y="3303588"/>
            <a:ext cx="1052513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w Cen MT" charset="0"/>
              </a:rPr>
              <a:t>11:50 am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4" name="Rectangle 60"/>
          <p:cNvSpPr>
            <a:spLocks noChangeArrowheads="1"/>
          </p:cNvSpPr>
          <p:nvPr/>
        </p:nvSpPr>
        <p:spPr bwMode="auto">
          <a:xfrm>
            <a:off x="3224213" y="3303588"/>
            <a:ext cx="1673225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w Cen MT" charset="0"/>
              </a:rPr>
              <a:t>Data Wrangling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5" name="Rectangle 61"/>
          <p:cNvSpPr>
            <a:spLocks noChangeArrowheads="1"/>
          </p:cNvSpPr>
          <p:nvPr/>
        </p:nvSpPr>
        <p:spPr bwMode="auto">
          <a:xfrm>
            <a:off x="765176" y="3978276"/>
            <a:ext cx="1116013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Tw Cen MT" charset="0"/>
              </a:rPr>
              <a:t>12:00 pm 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6" name="Rectangle 62"/>
          <p:cNvSpPr>
            <a:spLocks noChangeArrowheads="1"/>
          </p:cNvSpPr>
          <p:nvPr/>
        </p:nvSpPr>
        <p:spPr bwMode="auto">
          <a:xfrm>
            <a:off x="1829118" y="3978276"/>
            <a:ext cx="176213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w Cen MT" charset="0"/>
              </a:rPr>
              <a:t>-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7" name="Rectangle 63"/>
          <p:cNvSpPr>
            <a:spLocks noChangeArrowheads="1"/>
          </p:cNvSpPr>
          <p:nvPr/>
        </p:nvSpPr>
        <p:spPr bwMode="auto">
          <a:xfrm>
            <a:off x="1968818" y="3978276"/>
            <a:ext cx="925513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Tw Cen MT" charset="0"/>
              </a:rPr>
              <a:t>1:00 pm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8" name="Rectangle 64"/>
          <p:cNvSpPr>
            <a:spLocks noChangeArrowheads="1"/>
          </p:cNvSpPr>
          <p:nvPr/>
        </p:nvSpPr>
        <p:spPr bwMode="auto">
          <a:xfrm>
            <a:off x="3224213" y="3978276"/>
            <a:ext cx="949325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Tw Cen MT" charset="0"/>
              </a:rPr>
              <a:t>LUNCH 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0" name="Rectangle 66"/>
          <p:cNvSpPr>
            <a:spLocks noChangeArrowheads="1"/>
          </p:cNvSpPr>
          <p:nvPr/>
        </p:nvSpPr>
        <p:spPr bwMode="auto">
          <a:xfrm>
            <a:off x="4352926" y="3978276"/>
            <a:ext cx="2262188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w Cen MT" charset="0"/>
              </a:rPr>
              <a:t>BALLROOM LOBBY 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2" name="Rectangle 68"/>
          <p:cNvSpPr>
            <a:spLocks noChangeArrowheads="1"/>
          </p:cNvSpPr>
          <p:nvPr/>
        </p:nvSpPr>
        <p:spPr bwMode="auto">
          <a:xfrm>
            <a:off x="6796088" y="3978276"/>
            <a:ext cx="140970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w Cen MT" charset="0"/>
              </a:rPr>
              <a:t>2ND FLOOR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3" name="Rectangle 69"/>
          <p:cNvSpPr>
            <a:spLocks noChangeArrowheads="1"/>
          </p:cNvSpPr>
          <p:nvPr/>
        </p:nvSpPr>
        <p:spPr bwMode="auto">
          <a:xfrm>
            <a:off x="765176" y="4651376"/>
            <a:ext cx="989013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Tw Cen MT" charset="0"/>
              </a:rPr>
              <a:t>1:00 pm 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4" name="Rectangle 70"/>
          <p:cNvSpPr>
            <a:spLocks noChangeArrowheads="1"/>
          </p:cNvSpPr>
          <p:nvPr/>
        </p:nvSpPr>
        <p:spPr bwMode="auto">
          <a:xfrm>
            <a:off x="1696086" y="4651376"/>
            <a:ext cx="176213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w Cen MT" charset="0"/>
              </a:rPr>
              <a:t>-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5" name="Rectangle 71"/>
          <p:cNvSpPr>
            <a:spLocks noChangeArrowheads="1"/>
          </p:cNvSpPr>
          <p:nvPr/>
        </p:nvSpPr>
        <p:spPr bwMode="auto">
          <a:xfrm>
            <a:off x="1835786" y="4651376"/>
            <a:ext cx="925513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Tw Cen MT" charset="0"/>
              </a:rPr>
              <a:t>2:50 pm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6" name="Rectangle 72"/>
          <p:cNvSpPr>
            <a:spLocks noChangeArrowheads="1"/>
          </p:cNvSpPr>
          <p:nvPr/>
        </p:nvSpPr>
        <p:spPr bwMode="auto">
          <a:xfrm>
            <a:off x="3224213" y="4651376"/>
            <a:ext cx="2128838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Tw Cen MT" charset="0"/>
              </a:rPr>
              <a:t>Data Understanding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7" name="Rectangle 73"/>
          <p:cNvSpPr>
            <a:spLocks noChangeArrowheads="1"/>
          </p:cNvSpPr>
          <p:nvPr/>
        </p:nvSpPr>
        <p:spPr bwMode="auto">
          <a:xfrm>
            <a:off x="765176" y="5326063"/>
            <a:ext cx="989013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Tw Cen MT" charset="0"/>
              </a:rPr>
              <a:t>2:50 pm 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8" name="Rectangle 74"/>
          <p:cNvSpPr>
            <a:spLocks noChangeArrowheads="1"/>
          </p:cNvSpPr>
          <p:nvPr/>
        </p:nvSpPr>
        <p:spPr bwMode="auto">
          <a:xfrm>
            <a:off x="1703706" y="5326063"/>
            <a:ext cx="176213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w Cen MT" charset="0"/>
              </a:rPr>
              <a:t>-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9" name="Rectangle 75"/>
          <p:cNvSpPr>
            <a:spLocks noChangeArrowheads="1"/>
          </p:cNvSpPr>
          <p:nvPr/>
        </p:nvSpPr>
        <p:spPr bwMode="auto">
          <a:xfrm>
            <a:off x="1843406" y="5326063"/>
            <a:ext cx="925513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Tw Cen MT" charset="0"/>
              </a:rPr>
              <a:t>3:10 pm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0" name="Rectangle 76"/>
          <p:cNvSpPr>
            <a:spLocks noChangeArrowheads="1"/>
          </p:cNvSpPr>
          <p:nvPr/>
        </p:nvSpPr>
        <p:spPr bwMode="auto">
          <a:xfrm>
            <a:off x="3224213" y="5326063"/>
            <a:ext cx="2744788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Tw Cen MT" charset="0"/>
              </a:rPr>
              <a:t>REFRESHMENT BREAK 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1" name="Rectangle 77"/>
          <p:cNvSpPr>
            <a:spLocks noChangeArrowheads="1"/>
          </p:cNvSpPr>
          <p:nvPr/>
        </p:nvSpPr>
        <p:spPr bwMode="auto">
          <a:xfrm>
            <a:off x="5254626" y="5326063"/>
            <a:ext cx="176213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Tw Cen MT" charset="0"/>
              </a:rPr>
              <a:t>-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2" name="Rectangle 78"/>
          <p:cNvSpPr>
            <a:spLocks noChangeArrowheads="1"/>
          </p:cNvSpPr>
          <p:nvPr/>
        </p:nvSpPr>
        <p:spPr bwMode="auto">
          <a:xfrm>
            <a:off x="5891213" y="5326063"/>
            <a:ext cx="2262188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Tw Cen MT" charset="0"/>
              </a:rPr>
              <a:t>BALLROOM LOBBY 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3" name="Rectangle 79"/>
          <p:cNvSpPr>
            <a:spLocks noChangeArrowheads="1"/>
          </p:cNvSpPr>
          <p:nvPr/>
        </p:nvSpPr>
        <p:spPr bwMode="auto">
          <a:xfrm>
            <a:off x="8075613" y="5326063"/>
            <a:ext cx="176213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Tw Cen MT" charset="0"/>
              </a:rPr>
              <a:t>-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4" name="Rectangle 80"/>
          <p:cNvSpPr>
            <a:spLocks noChangeArrowheads="1"/>
          </p:cNvSpPr>
          <p:nvPr/>
        </p:nvSpPr>
        <p:spPr bwMode="auto">
          <a:xfrm>
            <a:off x="8174038" y="5297488"/>
            <a:ext cx="140970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w Cen MT" charset="0"/>
              </a:rPr>
              <a:t>2ND FLOOR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5" name="Rectangle 81"/>
          <p:cNvSpPr>
            <a:spLocks noChangeArrowheads="1"/>
          </p:cNvSpPr>
          <p:nvPr/>
        </p:nvSpPr>
        <p:spPr bwMode="auto">
          <a:xfrm>
            <a:off x="765176" y="6000751"/>
            <a:ext cx="989013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Tw Cen MT" charset="0"/>
              </a:rPr>
              <a:t>3:10 pm 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6" name="Rectangle 82"/>
          <p:cNvSpPr>
            <a:spLocks noChangeArrowheads="1"/>
          </p:cNvSpPr>
          <p:nvPr/>
        </p:nvSpPr>
        <p:spPr bwMode="auto">
          <a:xfrm>
            <a:off x="1703706" y="6000751"/>
            <a:ext cx="176213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w Cen MT" charset="0"/>
              </a:rPr>
              <a:t>-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7" name="Rectangle 83"/>
          <p:cNvSpPr>
            <a:spLocks noChangeArrowheads="1"/>
          </p:cNvSpPr>
          <p:nvPr/>
        </p:nvSpPr>
        <p:spPr bwMode="auto">
          <a:xfrm>
            <a:off x="1843406" y="6000751"/>
            <a:ext cx="925513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Tw Cen MT" charset="0"/>
              </a:rPr>
              <a:t>5:00 pm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8" name="Rectangle 84"/>
          <p:cNvSpPr>
            <a:spLocks noChangeArrowheads="1"/>
          </p:cNvSpPr>
          <p:nvPr/>
        </p:nvSpPr>
        <p:spPr bwMode="auto">
          <a:xfrm>
            <a:off x="3224213" y="6000751"/>
            <a:ext cx="2706688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Tw Cen MT" charset="0"/>
              </a:rPr>
              <a:t>Exploratory Data Analysis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9487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8"/>
          <p:cNvSpPr/>
          <p:nvPr/>
        </p:nvSpPr>
        <p:spPr>
          <a:xfrm>
            <a:off x="0" y="0"/>
            <a:ext cx="12192000" cy="6857518"/>
          </a:xfrm>
          <a:custGeom>
            <a:avLst/>
            <a:gdLst>
              <a:gd name="connsiteX0" fmla="*/ 9692640 w 12192000"/>
              <a:gd name="connsiteY0" fmla="*/ 5694218 h 6857518"/>
              <a:gd name="connsiteX1" fmla="*/ 9692640 w 12192000"/>
              <a:gd name="connsiteY1" fmla="*/ 6321565 h 6857518"/>
              <a:gd name="connsiteX2" fmla="*/ 11813437 w 12192000"/>
              <a:gd name="connsiteY2" fmla="*/ 6321565 h 6857518"/>
              <a:gd name="connsiteX3" fmla="*/ 11813437 w 12192000"/>
              <a:gd name="connsiteY3" fmla="*/ 5694218 h 6857518"/>
              <a:gd name="connsiteX4" fmla="*/ 0 w 12192000"/>
              <a:gd name="connsiteY4" fmla="*/ 0 h 6857518"/>
              <a:gd name="connsiteX5" fmla="*/ 12192000 w 12192000"/>
              <a:gd name="connsiteY5" fmla="*/ 0 h 6857518"/>
              <a:gd name="connsiteX6" fmla="*/ 12192000 w 12192000"/>
              <a:gd name="connsiteY6" fmla="*/ 6857518 h 6857518"/>
              <a:gd name="connsiteX7" fmla="*/ 0 w 12192000"/>
              <a:gd name="connsiteY7" fmla="*/ 6857518 h 6857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7518">
                <a:moveTo>
                  <a:pt x="9692640" y="5694218"/>
                </a:moveTo>
                <a:lnTo>
                  <a:pt x="9692640" y="6321565"/>
                </a:lnTo>
                <a:lnTo>
                  <a:pt x="11813437" y="6321565"/>
                </a:lnTo>
                <a:lnTo>
                  <a:pt x="11813437" y="5694218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7518"/>
                </a:lnTo>
                <a:lnTo>
                  <a:pt x="0" y="6857518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5" name="Google Shape;53;p8"/>
          <p:cNvSpPr txBox="1"/>
          <p:nvPr/>
        </p:nvSpPr>
        <p:spPr>
          <a:xfrm>
            <a:off x="4457085" y="422246"/>
            <a:ext cx="3277829" cy="914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504" rIns="0" bIns="0" anchor="t" anchorCtr="0">
            <a:noAutofit/>
          </a:bodyPr>
          <a:lstStyle/>
          <a:p>
            <a:pPr marL="6803"/>
            <a:r>
              <a:rPr lang="en-US" sz="5196" dirty="0" smtClean="0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rPr>
              <a:t>Exercise 0</a:t>
            </a:r>
            <a:endParaRPr sz="5196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54;p8"/>
          <p:cNvSpPr txBox="1"/>
          <p:nvPr/>
        </p:nvSpPr>
        <p:spPr>
          <a:xfrm>
            <a:off x="949124" y="2077900"/>
            <a:ext cx="9802696" cy="1386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/>
          <a:p>
            <a:pPr marL="6803" marR="2721">
              <a:lnSpc>
                <a:spcPct val="134900"/>
              </a:lnSpc>
            </a:pPr>
            <a:r>
              <a:rPr lang="en-US" sz="3600" dirty="0" smtClean="0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rPr>
              <a:t>Use </a:t>
            </a:r>
            <a:r>
              <a:rPr lang="en-US" sz="3600" dirty="0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rPr>
              <a:t>the code block below to run `library()` on "</a:t>
            </a:r>
            <a:r>
              <a:rPr lang="en-US" sz="3600" dirty="0" err="1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rPr>
              <a:t>tidyverse</a:t>
            </a:r>
            <a:r>
              <a:rPr lang="en-US" sz="3600" dirty="0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rPr>
              <a:t>"</a:t>
            </a:r>
            <a:endParaRPr sz="3600" dirty="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79291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8"/>
          <p:cNvSpPr/>
          <p:nvPr/>
        </p:nvSpPr>
        <p:spPr>
          <a:xfrm>
            <a:off x="0" y="0"/>
            <a:ext cx="12192000" cy="6857518"/>
          </a:xfrm>
          <a:custGeom>
            <a:avLst/>
            <a:gdLst>
              <a:gd name="connsiteX0" fmla="*/ 9692640 w 12192000"/>
              <a:gd name="connsiteY0" fmla="*/ 5694218 h 6857518"/>
              <a:gd name="connsiteX1" fmla="*/ 9692640 w 12192000"/>
              <a:gd name="connsiteY1" fmla="*/ 6321565 h 6857518"/>
              <a:gd name="connsiteX2" fmla="*/ 11813437 w 12192000"/>
              <a:gd name="connsiteY2" fmla="*/ 6321565 h 6857518"/>
              <a:gd name="connsiteX3" fmla="*/ 11813437 w 12192000"/>
              <a:gd name="connsiteY3" fmla="*/ 5694218 h 6857518"/>
              <a:gd name="connsiteX4" fmla="*/ 0 w 12192000"/>
              <a:gd name="connsiteY4" fmla="*/ 0 h 6857518"/>
              <a:gd name="connsiteX5" fmla="*/ 12192000 w 12192000"/>
              <a:gd name="connsiteY5" fmla="*/ 0 h 6857518"/>
              <a:gd name="connsiteX6" fmla="*/ 12192000 w 12192000"/>
              <a:gd name="connsiteY6" fmla="*/ 6857518 h 6857518"/>
              <a:gd name="connsiteX7" fmla="*/ 0 w 12192000"/>
              <a:gd name="connsiteY7" fmla="*/ 6857518 h 6857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7518">
                <a:moveTo>
                  <a:pt x="9692640" y="5694218"/>
                </a:moveTo>
                <a:lnTo>
                  <a:pt x="9692640" y="6321565"/>
                </a:lnTo>
                <a:lnTo>
                  <a:pt x="11813437" y="6321565"/>
                </a:lnTo>
                <a:lnTo>
                  <a:pt x="11813437" y="5694218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7518"/>
                </a:lnTo>
                <a:lnTo>
                  <a:pt x="0" y="6857518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5" name="Google Shape;53;p8"/>
          <p:cNvSpPr txBox="1"/>
          <p:nvPr/>
        </p:nvSpPr>
        <p:spPr>
          <a:xfrm>
            <a:off x="4457085" y="422246"/>
            <a:ext cx="3277829" cy="914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504" rIns="0" bIns="0" anchor="t" anchorCtr="0">
            <a:noAutofit/>
          </a:bodyPr>
          <a:lstStyle/>
          <a:p>
            <a:pPr marL="6803"/>
            <a:r>
              <a:rPr lang="en-US" sz="5196" dirty="0" smtClean="0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rPr>
              <a:t>Exercise 1</a:t>
            </a:r>
            <a:endParaRPr sz="5196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54;p8"/>
          <p:cNvSpPr txBox="1"/>
          <p:nvPr/>
        </p:nvSpPr>
        <p:spPr>
          <a:xfrm>
            <a:off x="949124" y="2077900"/>
            <a:ext cx="9802696" cy="1386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/>
          <a:p>
            <a:pPr marL="6803" marR="2721">
              <a:lnSpc>
                <a:spcPct val="134900"/>
              </a:lnSpc>
            </a:pPr>
            <a:r>
              <a:rPr lang="en-US" sz="3600" dirty="0" smtClean="0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rPr>
              <a:t>Use </a:t>
            </a:r>
            <a:r>
              <a:rPr lang="en-US" sz="3600" dirty="0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rPr>
              <a:t>the </a:t>
            </a:r>
            <a:r>
              <a:rPr lang="en-US" sz="3600" dirty="0" err="1" smtClean="0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rPr>
              <a:t>read_csv</a:t>
            </a:r>
            <a:r>
              <a:rPr lang="en-US" sz="3600" dirty="0" smtClean="0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rPr>
              <a:t>() </a:t>
            </a:r>
            <a:r>
              <a:rPr lang="en-US" sz="3600" dirty="0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rPr>
              <a:t>function to read </a:t>
            </a:r>
            <a:r>
              <a:rPr lang="en-US" sz="3600" dirty="0" smtClean="0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rPr>
              <a:t>mimic.csv into </a:t>
            </a:r>
            <a:r>
              <a:rPr lang="en-US" sz="3600" dirty="0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rPr>
              <a:t>a new data frame called "mimic</a:t>
            </a:r>
            <a:r>
              <a:rPr lang="en-US" sz="3600" dirty="0" smtClean="0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rPr>
              <a:t>"</a:t>
            </a:r>
          </a:p>
          <a:p>
            <a:pPr marL="6803" marR="2721">
              <a:lnSpc>
                <a:spcPct val="134900"/>
              </a:lnSpc>
            </a:pPr>
            <a:r>
              <a:rPr lang="en-US" sz="3600" dirty="0" smtClean="0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rPr>
              <a:t>Explore the </a:t>
            </a:r>
            <a:r>
              <a:rPr lang="en-US" sz="3600" dirty="0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rPr>
              <a:t>data </a:t>
            </a:r>
            <a:r>
              <a:rPr lang="en-US" sz="3600" dirty="0" smtClean="0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rPr>
              <a:t>frame using some of the tools we've learned today (summary(), head())</a:t>
            </a:r>
            <a:endParaRPr sz="36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 hidden="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858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470212" y="1237129"/>
            <a:ext cx="9654988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AutoNum type="arabicPeriod"/>
            </a:pPr>
            <a:r>
              <a:rPr lang="en-US" sz="3200" dirty="0" smtClean="0">
                <a:latin typeface="Calibri" panose="020F0502020204030204" pitchFamily="34" charset="0"/>
                <a:cs typeface="Calibri" panose="020F0502020204030204" pitchFamily="34" charset="0"/>
              </a:rPr>
              <a:t>How 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many rows are in the data frame</a:t>
            </a:r>
            <a:r>
              <a:rPr lang="en-US" sz="3200" dirty="0" smtClean="0">
                <a:latin typeface="Calibri" panose="020F0502020204030204" pitchFamily="34" charset="0"/>
                <a:cs typeface="Calibri" panose="020F0502020204030204" pitchFamily="34" charset="0"/>
              </a:rPr>
              <a:t>?</a:t>
            </a:r>
          </a:p>
          <a:p>
            <a:pPr marL="457200" indent="-457200">
              <a:buAutoNum type="arabicPeriod"/>
            </a:pPr>
            <a:r>
              <a:rPr lang="en-US" sz="3200" dirty="0" smtClean="0">
                <a:latin typeface="Calibri" panose="020F0502020204030204" pitchFamily="34" charset="0"/>
                <a:cs typeface="Calibri" panose="020F0502020204030204" pitchFamily="34" charset="0"/>
              </a:rPr>
              <a:t>How 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many columns are in the data frame</a:t>
            </a:r>
            <a:r>
              <a:rPr lang="en-US" sz="3200" dirty="0" smtClean="0">
                <a:latin typeface="Calibri" panose="020F0502020204030204" pitchFamily="34" charset="0"/>
                <a:cs typeface="Calibri" panose="020F0502020204030204" pitchFamily="34" charset="0"/>
              </a:rPr>
              <a:t>?</a:t>
            </a:r>
          </a:p>
          <a:p>
            <a:pPr marL="457200" indent="-457200">
              <a:buAutoNum type="arabicPeriod"/>
            </a:pPr>
            <a:r>
              <a:rPr lang="en-US" sz="3200" dirty="0" smtClean="0">
                <a:latin typeface="Calibri" panose="020F0502020204030204" pitchFamily="34" charset="0"/>
                <a:cs typeface="Calibri" panose="020F0502020204030204" pitchFamily="34" charset="0"/>
              </a:rPr>
              <a:t>What 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does each row in the data frame represent</a:t>
            </a:r>
            <a:r>
              <a:rPr lang="en-US" sz="3200" dirty="0" smtClean="0">
                <a:latin typeface="Calibri" panose="020F0502020204030204" pitchFamily="34" charset="0"/>
                <a:cs typeface="Calibri" panose="020F0502020204030204" pitchFamily="34" charset="0"/>
              </a:rPr>
              <a:t>?</a:t>
            </a:r>
          </a:p>
          <a:p>
            <a:pPr marL="457200" indent="-457200">
              <a:buAutoNum type="arabicPeriod"/>
            </a:pPr>
            <a:r>
              <a:rPr lang="en-US" sz="3200" dirty="0" smtClean="0">
                <a:latin typeface="Calibri" panose="020F0502020204030204" pitchFamily="34" charset="0"/>
                <a:cs typeface="Calibri" panose="020F0502020204030204" pitchFamily="34" charset="0"/>
              </a:rPr>
              <a:t>How 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many columns contain information about the patient's admission and how many relate to the test order?</a:t>
            </a:r>
          </a:p>
        </p:txBody>
      </p:sp>
    </p:spTree>
    <p:extLst>
      <p:ext uri="{BB962C8B-B14F-4D97-AF65-F5344CB8AC3E}">
        <p14:creationId xmlns:p14="http://schemas.microsoft.com/office/powerpoint/2010/main" val="40831824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8"/>
          <p:cNvSpPr/>
          <p:nvPr/>
        </p:nvSpPr>
        <p:spPr>
          <a:xfrm>
            <a:off x="0" y="0"/>
            <a:ext cx="12192000" cy="6857518"/>
          </a:xfrm>
          <a:custGeom>
            <a:avLst/>
            <a:gdLst>
              <a:gd name="connsiteX0" fmla="*/ 9692640 w 12192000"/>
              <a:gd name="connsiteY0" fmla="*/ 5694218 h 6857518"/>
              <a:gd name="connsiteX1" fmla="*/ 9692640 w 12192000"/>
              <a:gd name="connsiteY1" fmla="*/ 6321565 h 6857518"/>
              <a:gd name="connsiteX2" fmla="*/ 11813437 w 12192000"/>
              <a:gd name="connsiteY2" fmla="*/ 6321565 h 6857518"/>
              <a:gd name="connsiteX3" fmla="*/ 11813437 w 12192000"/>
              <a:gd name="connsiteY3" fmla="*/ 5694218 h 6857518"/>
              <a:gd name="connsiteX4" fmla="*/ 0 w 12192000"/>
              <a:gd name="connsiteY4" fmla="*/ 0 h 6857518"/>
              <a:gd name="connsiteX5" fmla="*/ 12192000 w 12192000"/>
              <a:gd name="connsiteY5" fmla="*/ 0 h 6857518"/>
              <a:gd name="connsiteX6" fmla="*/ 12192000 w 12192000"/>
              <a:gd name="connsiteY6" fmla="*/ 6857518 h 6857518"/>
              <a:gd name="connsiteX7" fmla="*/ 0 w 12192000"/>
              <a:gd name="connsiteY7" fmla="*/ 6857518 h 6857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7518">
                <a:moveTo>
                  <a:pt x="9692640" y="5694218"/>
                </a:moveTo>
                <a:lnTo>
                  <a:pt x="9692640" y="6321565"/>
                </a:lnTo>
                <a:lnTo>
                  <a:pt x="11813437" y="6321565"/>
                </a:lnTo>
                <a:lnTo>
                  <a:pt x="11813437" y="5694218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7518"/>
                </a:lnTo>
                <a:lnTo>
                  <a:pt x="0" y="6857518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5" name="Google Shape;53;p8"/>
          <p:cNvSpPr txBox="1"/>
          <p:nvPr/>
        </p:nvSpPr>
        <p:spPr>
          <a:xfrm>
            <a:off x="4457085" y="422246"/>
            <a:ext cx="3277829" cy="914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504" rIns="0" bIns="0" anchor="t" anchorCtr="0">
            <a:noAutofit/>
          </a:bodyPr>
          <a:lstStyle/>
          <a:p>
            <a:pPr marL="6803"/>
            <a:r>
              <a:rPr lang="en-US" sz="5196" dirty="0" smtClean="0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rPr>
              <a:t>Exercise 2</a:t>
            </a:r>
            <a:endParaRPr sz="5196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54;p8"/>
          <p:cNvSpPr txBox="1"/>
          <p:nvPr/>
        </p:nvSpPr>
        <p:spPr>
          <a:xfrm>
            <a:off x="949123" y="2077900"/>
            <a:ext cx="10776711" cy="1386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/>
          <a:p>
            <a:pPr marL="464003" marR="2721" indent="-457200">
              <a:lnSpc>
                <a:spcPct val="134900"/>
              </a:lnSpc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rPr>
              <a:t>Use </a:t>
            </a:r>
            <a:r>
              <a:rPr lang="en-US" sz="3200" dirty="0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rPr>
              <a:t>`filter()` to find the rows that have NA in the </a:t>
            </a:r>
            <a:r>
              <a:rPr lang="en-US" sz="3200" dirty="0" err="1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rPr>
              <a:t>valuenum</a:t>
            </a:r>
            <a:r>
              <a:rPr lang="en-US" sz="3200" dirty="0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200" dirty="0" smtClean="0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rPr>
              <a:t>column</a:t>
            </a:r>
          </a:p>
          <a:p>
            <a:pPr marL="464003" marR="2721" indent="-457200">
              <a:lnSpc>
                <a:spcPct val="134900"/>
              </a:lnSpc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rPr>
              <a:t>Use </a:t>
            </a:r>
            <a:r>
              <a:rPr lang="en-US" sz="3200" dirty="0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rPr>
              <a:t>`select()` to narrow down </a:t>
            </a:r>
            <a:r>
              <a:rPr lang="en-US" sz="3200" dirty="0" smtClean="0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rPr>
              <a:t>to </a:t>
            </a:r>
            <a:r>
              <a:rPr lang="en-US" sz="3200" dirty="0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rPr>
              <a:t>just the "</a:t>
            </a:r>
            <a:r>
              <a:rPr lang="en-US" sz="3200" dirty="0" err="1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rPr>
              <a:t>panel_test</a:t>
            </a:r>
            <a:r>
              <a:rPr lang="en-US" sz="3200" dirty="0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rPr>
              <a:t>", "</a:t>
            </a:r>
            <a:r>
              <a:rPr lang="en-US" sz="3200" dirty="0" err="1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rPr>
              <a:t>test_name</a:t>
            </a:r>
            <a:r>
              <a:rPr lang="en-US" sz="3200" dirty="0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rPr>
              <a:t>", "component", "value" and "</a:t>
            </a:r>
            <a:r>
              <a:rPr lang="en-US" sz="3200" dirty="0" err="1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rPr>
              <a:t>valuenum</a:t>
            </a:r>
            <a:r>
              <a:rPr lang="en-US" sz="3200" dirty="0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rPr>
              <a:t>" </a:t>
            </a:r>
            <a:r>
              <a:rPr lang="en-US" sz="3200" dirty="0" smtClean="0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rPr>
              <a:t>columns</a:t>
            </a:r>
          </a:p>
          <a:p>
            <a:pPr marL="464003" marR="2721" indent="-457200">
              <a:lnSpc>
                <a:spcPct val="134900"/>
              </a:lnSpc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rPr>
              <a:t>Use </a:t>
            </a:r>
            <a:r>
              <a:rPr lang="en-US" sz="3200" dirty="0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rPr>
              <a:t>`arrange()` to order the data frame by "value" and "component" columns</a:t>
            </a:r>
            <a:endParaRPr sz="32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Title 3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ext Placeholder 6" hidden="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210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5"/>
          <p:cNvSpPr/>
          <p:nvPr/>
        </p:nvSpPr>
        <p:spPr>
          <a:xfrm>
            <a:off x="1216768" y="560135"/>
            <a:ext cx="9758703" cy="4901564"/>
          </a:xfrm>
          <a:custGeom>
            <a:avLst/>
            <a:gdLst/>
            <a:ahLst/>
            <a:cxnLst/>
            <a:rect l="l" t="t" r="r" b="b"/>
            <a:pathLst>
              <a:path w="18216245" h="8079105" extrusionOk="0">
                <a:moveTo>
                  <a:pt x="0" y="0"/>
                </a:moveTo>
                <a:lnTo>
                  <a:pt x="18215801" y="0"/>
                </a:lnTo>
                <a:lnTo>
                  <a:pt x="18215801" y="8078796"/>
                </a:lnTo>
                <a:lnTo>
                  <a:pt x="0" y="8078796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226" name="Google Shape;226;p25"/>
          <p:cNvSpPr/>
          <p:nvPr/>
        </p:nvSpPr>
        <p:spPr>
          <a:xfrm>
            <a:off x="1216768" y="560135"/>
            <a:ext cx="9758703" cy="4901564"/>
          </a:xfrm>
          <a:custGeom>
            <a:avLst/>
            <a:gdLst/>
            <a:ahLst/>
            <a:cxnLst/>
            <a:rect l="l" t="t" r="r" b="b"/>
            <a:pathLst>
              <a:path w="18216245" h="8079105" extrusionOk="0">
                <a:moveTo>
                  <a:pt x="0" y="0"/>
                </a:moveTo>
                <a:lnTo>
                  <a:pt x="18215801" y="0"/>
                </a:lnTo>
                <a:lnTo>
                  <a:pt x="18215801" y="8078797"/>
                </a:lnTo>
                <a:lnTo>
                  <a:pt x="0" y="8078797"/>
                </a:lnTo>
                <a:lnTo>
                  <a:pt x="0" y="0"/>
                </a:lnTo>
                <a:close/>
              </a:path>
            </a:pathLst>
          </a:custGeom>
          <a:noFill/>
          <a:ln w="104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228" name="Google Shape;228;p25"/>
          <p:cNvSpPr txBox="1">
            <a:spLocks noGrp="1"/>
          </p:cNvSpPr>
          <p:nvPr>
            <p:ph type="title"/>
          </p:nvPr>
        </p:nvSpPr>
        <p:spPr>
          <a:xfrm>
            <a:off x="1606429" y="842899"/>
            <a:ext cx="8792630" cy="591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156" rIns="0" bIns="0" anchor="t" anchorCtr="0">
            <a:noAutofit/>
          </a:bodyPr>
          <a:lstStyle/>
          <a:p>
            <a:pPr>
              <a:spcBef>
                <a:spcPts val="2737"/>
              </a:spcBef>
            </a:pPr>
            <a:r>
              <a:rPr lang="en-US" sz="32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mimic %&gt;%   </a:t>
            </a:r>
            <a:r>
              <a:rPr lang="en-US" sz="3200" dirty="0" smtClean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/>
            </a:r>
            <a:br>
              <a:rPr lang="en-US" sz="3200" dirty="0" smtClean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</a:br>
            <a:r>
              <a:rPr lang="en-US" sz="3200" dirty="0" smtClean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filter(is.na(</a:t>
            </a:r>
            <a:r>
              <a:rPr lang="en-US" sz="3200" dirty="0" err="1" smtClean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valuenum</a:t>
            </a:r>
            <a:r>
              <a:rPr lang="en-US" sz="32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),         </a:t>
            </a:r>
            <a:r>
              <a:rPr lang="en-US" sz="3200" dirty="0" smtClean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  		  !</a:t>
            </a:r>
            <a:r>
              <a:rPr lang="en-US" sz="32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is.na(value)) %&gt;%   </a:t>
            </a:r>
            <a:r>
              <a:rPr lang="en-US" sz="3200" dirty="0" smtClean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select(</a:t>
            </a:r>
            <a:r>
              <a:rPr lang="en-US" sz="3200" dirty="0" err="1" smtClean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panel_test</a:t>
            </a:r>
            <a:r>
              <a:rPr lang="en-US" sz="32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, </a:t>
            </a:r>
            <a:r>
              <a:rPr lang="en-US" sz="3200" dirty="0" smtClean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component</a:t>
            </a:r>
            <a:r>
              <a:rPr lang="en-US" sz="32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, </a:t>
            </a:r>
            <a:r>
              <a:rPr lang="en-US" sz="3200" dirty="0" smtClean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	             value, </a:t>
            </a:r>
            <a:r>
              <a:rPr lang="en-US" sz="3200" dirty="0" err="1" smtClean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valuenum</a:t>
            </a:r>
            <a:r>
              <a:rPr lang="en-US" sz="3200" dirty="0" smtClean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 %&gt;%  </a:t>
            </a:r>
            <a:br>
              <a:rPr lang="en-US" sz="3200" dirty="0" smtClean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</a:br>
            <a:r>
              <a:rPr lang="en-US" sz="3200" dirty="0" smtClean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arrange(</a:t>
            </a:r>
            <a:r>
              <a:rPr lang="en-US" sz="3200" dirty="0" err="1" smtClean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value,component</a:t>
            </a:r>
            <a:r>
              <a:rPr lang="en-US" sz="32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</a:t>
            </a:r>
            <a:endParaRPr sz="2800" dirty="0">
              <a:solidFill>
                <a:srgbClr val="000000"/>
              </a:solidFill>
              <a:latin typeface="Consolas" panose="020B0609020204030204" pitchFamily="49" charset="0"/>
              <a:ea typeface="Courier New"/>
              <a:cs typeface="Consolas" panose="020B0609020204030204" pitchFamily="49" charset="0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993696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470212" y="1237129"/>
            <a:ext cx="9654988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AutoNum type="arabicPeriod"/>
            </a:pPr>
            <a:r>
              <a:rPr lang="en-US" sz="3200" dirty="0" smtClean="0">
                <a:latin typeface="Calibri" panose="020F0502020204030204" pitchFamily="34" charset="0"/>
                <a:cs typeface="Calibri" panose="020F0502020204030204" pitchFamily="34" charset="0"/>
              </a:rPr>
              <a:t>What 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is the difference between the "value" and "</a:t>
            </a:r>
            <a:r>
              <a:rPr lang="en-US" sz="3200" dirty="0" err="1">
                <a:latin typeface="Calibri" panose="020F0502020204030204" pitchFamily="34" charset="0"/>
                <a:cs typeface="Calibri" panose="020F0502020204030204" pitchFamily="34" charset="0"/>
              </a:rPr>
              <a:t>valuenum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" columns</a:t>
            </a:r>
            <a:r>
              <a:rPr lang="en-US" sz="3200" dirty="0" smtClean="0">
                <a:latin typeface="Calibri" panose="020F0502020204030204" pitchFamily="34" charset="0"/>
                <a:cs typeface="Calibri" panose="020F0502020204030204" pitchFamily="34" charset="0"/>
              </a:rPr>
              <a:t>?</a:t>
            </a:r>
          </a:p>
          <a:p>
            <a:pPr marL="457200" indent="-457200">
              <a:buAutoNum type="arabicPeriod"/>
            </a:pPr>
            <a:r>
              <a:rPr lang="en-US" sz="3200" dirty="0" smtClean="0">
                <a:latin typeface="Calibri" panose="020F0502020204030204" pitchFamily="34" charset="0"/>
                <a:cs typeface="Calibri" panose="020F0502020204030204" pitchFamily="34" charset="0"/>
              </a:rPr>
              <a:t>What 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kind of result values in the data set appear in the "value" column but are NA in the "</a:t>
            </a:r>
            <a:r>
              <a:rPr lang="en-US" sz="3200" dirty="0" err="1">
                <a:latin typeface="Calibri" panose="020F0502020204030204" pitchFamily="34" charset="0"/>
                <a:cs typeface="Calibri" panose="020F0502020204030204" pitchFamily="34" charset="0"/>
              </a:rPr>
              <a:t>valuenum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" column?</a:t>
            </a:r>
          </a:p>
        </p:txBody>
      </p:sp>
    </p:spTree>
    <p:extLst>
      <p:ext uri="{BB962C8B-B14F-4D97-AF65-F5344CB8AC3E}">
        <p14:creationId xmlns:p14="http://schemas.microsoft.com/office/powerpoint/2010/main" val="37574969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8"/>
          <p:cNvSpPr/>
          <p:nvPr/>
        </p:nvSpPr>
        <p:spPr>
          <a:xfrm>
            <a:off x="0" y="0"/>
            <a:ext cx="12192000" cy="6857518"/>
          </a:xfrm>
          <a:custGeom>
            <a:avLst/>
            <a:gdLst>
              <a:gd name="connsiteX0" fmla="*/ 9692640 w 12192000"/>
              <a:gd name="connsiteY0" fmla="*/ 5694218 h 6857518"/>
              <a:gd name="connsiteX1" fmla="*/ 9692640 w 12192000"/>
              <a:gd name="connsiteY1" fmla="*/ 6321565 h 6857518"/>
              <a:gd name="connsiteX2" fmla="*/ 11813437 w 12192000"/>
              <a:gd name="connsiteY2" fmla="*/ 6321565 h 6857518"/>
              <a:gd name="connsiteX3" fmla="*/ 11813437 w 12192000"/>
              <a:gd name="connsiteY3" fmla="*/ 5694218 h 6857518"/>
              <a:gd name="connsiteX4" fmla="*/ 0 w 12192000"/>
              <a:gd name="connsiteY4" fmla="*/ 0 h 6857518"/>
              <a:gd name="connsiteX5" fmla="*/ 12192000 w 12192000"/>
              <a:gd name="connsiteY5" fmla="*/ 0 h 6857518"/>
              <a:gd name="connsiteX6" fmla="*/ 12192000 w 12192000"/>
              <a:gd name="connsiteY6" fmla="*/ 6857518 h 6857518"/>
              <a:gd name="connsiteX7" fmla="*/ 0 w 12192000"/>
              <a:gd name="connsiteY7" fmla="*/ 6857518 h 6857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7518">
                <a:moveTo>
                  <a:pt x="9692640" y="5694218"/>
                </a:moveTo>
                <a:lnTo>
                  <a:pt x="9692640" y="6321565"/>
                </a:lnTo>
                <a:lnTo>
                  <a:pt x="11813437" y="6321565"/>
                </a:lnTo>
                <a:lnTo>
                  <a:pt x="11813437" y="5694218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7518"/>
                </a:lnTo>
                <a:lnTo>
                  <a:pt x="0" y="6857518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5" name="Google Shape;53;p8"/>
          <p:cNvSpPr txBox="1"/>
          <p:nvPr/>
        </p:nvSpPr>
        <p:spPr>
          <a:xfrm>
            <a:off x="4457085" y="422246"/>
            <a:ext cx="3277829" cy="914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504" rIns="0" bIns="0" anchor="t" anchorCtr="0">
            <a:noAutofit/>
          </a:bodyPr>
          <a:lstStyle/>
          <a:p>
            <a:pPr marL="6803"/>
            <a:r>
              <a:rPr lang="en-US" sz="5196" dirty="0" smtClean="0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rPr>
              <a:t>Exercise 3</a:t>
            </a:r>
            <a:endParaRPr sz="5196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54;p8"/>
          <p:cNvSpPr txBox="1"/>
          <p:nvPr/>
        </p:nvSpPr>
        <p:spPr>
          <a:xfrm>
            <a:off x="949123" y="2077900"/>
            <a:ext cx="10776711" cy="1386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/>
          <a:p>
            <a:pPr marL="464003" marR="2721" indent="-457200">
              <a:lnSpc>
                <a:spcPct val="134900"/>
              </a:lnSpc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rPr>
              <a:t>Use </a:t>
            </a:r>
            <a:r>
              <a:rPr lang="en-US" sz="3200" dirty="0" err="1" smtClean="0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rPr>
              <a:t>group_by</a:t>
            </a:r>
            <a:r>
              <a:rPr lang="en-US" sz="3200" dirty="0" smtClean="0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rPr>
              <a:t>() </a:t>
            </a:r>
            <a:r>
              <a:rPr lang="en-US" sz="3200" dirty="0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rPr>
              <a:t>and </a:t>
            </a:r>
            <a:r>
              <a:rPr lang="en-US" sz="3200" dirty="0" smtClean="0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rPr>
              <a:t>summarize() </a:t>
            </a:r>
            <a:r>
              <a:rPr lang="en-US" sz="3200" dirty="0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rPr>
              <a:t>to get a sense for the </a:t>
            </a:r>
            <a:r>
              <a:rPr lang="en-US" sz="3200" dirty="0" smtClean="0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rPr>
              <a:t>counts of </a:t>
            </a:r>
            <a:r>
              <a:rPr lang="en-US" sz="3200" dirty="0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rPr>
              <a:t>data in some of the columns with </a:t>
            </a:r>
            <a:r>
              <a:rPr lang="en-US" sz="3200" dirty="0" smtClean="0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rPr>
              <a:t>categorical data</a:t>
            </a:r>
          </a:p>
          <a:p>
            <a:pPr marL="464003" marR="2721" indent="-457200">
              <a:lnSpc>
                <a:spcPct val="134900"/>
              </a:lnSpc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rPr>
              <a:t>Use n() </a:t>
            </a:r>
            <a:r>
              <a:rPr lang="en-US" sz="3200" dirty="0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rPr>
              <a:t>and </a:t>
            </a:r>
            <a:r>
              <a:rPr lang="en-US" sz="3200" dirty="0" err="1" smtClean="0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rPr>
              <a:t>n_distinct</a:t>
            </a:r>
            <a:r>
              <a:rPr lang="en-US" sz="3200" dirty="0" smtClean="0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200" dirty="0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rPr>
              <a:t>inside of the </a:t>
            </a:r>
            <a:r>
              <a:rPr lang="en-US" sz="3200" dirty="0" smtClean="0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rPr>
              <a:t>summarize() </a:t>
            </a:r>
            <a:r>
              <a:rPr lang="en-US" sz="3200" dirty="0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rPr>
              <a:t>function to count the rows and distinct values in each </a:t>
            </a:r>
            <a:r>
              <a:rPr lang="en-US" sz="3200" dirty="0" smtClean="0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rPr>
              <a:t>categorical variable</a:t>
            </a:r>
            <a:endParaRPr sz="32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Title 3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ext Placeholder 6" hidden="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838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234697" y="667712"/>
            <a:ext cx="10778008" cy="4901564"/>
            <a:chOff x="1216768" y="560135"/>
            <a:chExt cx="10258055" cy="4901564"/>
          </a:xfrm>
        </p:grpSpPr>
        <p:sp>
          <p:nvSpPr>
            <p:cNvPr id="225" name="Google Shape;225;p25"/>
            <p:cNvSpPr/>
            <p:nvPr/>
          </p:nvSpPr>
          <p:spPr>
            <a:xfrm>
              <a:off x="1216768" y="560135"/>
              <a:ext cx="10258055" cy="4901564"/>
            </a:xfrm>
            <a:custGeom>
              <a:avLst/>
              <a:gdLst/>
              <a:ahLst/>
              <a:cxnLst/>
              <a:rect l="l" t="t" r="r" b="b"/>
              <a:pathLst>
                <a:path w="18216245" h="8079105" extrusionOk="0">
                  <a:moveTo>
                    <a:pt x="0" y="0"/>
                  </a:moveTo>
                  <a:lnTo>
                    <a:pt x="18215801" y="0"/>
                  </a:lnTo>
                  <a:lnTo>
                    <a:pt x="18215801" y="8078796"/>
                  </a:lnTo>
                  <a:lnTo>
                    <a:pt x="0" y="80787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F2F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endParaRPr sz="964"/>
            </a:p>
          </p:txBody>
        </p:sp>
        <p:sp>
          <p:nvSpPr>
            <p:cNvPr id="226" name="Google Shape;226;p25"/>
            <p:cNvSpPr/>
            <p:nvPr/>
          </p:nvSpPr>
          <p:spPr>
            <a:xfrm>
              <a:off x="1216768" y="560135"/>
              <a:ext cx="10258055" cy="4901564"/>
            </a:xfrm>
            <a:custGeom>
              <a:avLst/>
              <a:gdLst/>
              <a:ahLst/>
              <a:cxnLst/>
              <a:rect l="l" t="t" r="r" b="b"/>
              <a:pathLst>
                <a:path w="18216245" h="8079105" extrusionOk="0">
                  <a:moveTo>
                    <a:pt x="0" y="0"/>
                  </a:moveTo>
                  <a:lnTo>
                    <a:pt x="18215801" y="0"/>
                  </a:lnTo>
                  <a:lnTo>
                    <a:pt x="18215801" y="8078797"/>
                  </a:lnTo>
                  <a:lnTo>
                    <a:pt x="0" y="807879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4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endParaRPr sz="964"/>
            </a:p>
          </p:txBody>
        </p:sp>
      </p:grpSp>
      <p:sp>
        <p:nvSpPr>
          <p:cNvPr id="228" name="Google Shape;228;p25"/>
          <p:cNvSpPr txBox="1">
            <a:spLocks noGrp="1"/>
          </p:cNvSpPr>
          <p:nvPr>
            <p:ph type="title"/>
          </p:nvPr>
        </p:nvSpPr>
        <p:spPr>
          <a:xfrm>
            <a:off x="1380565" y="842899"/>
            <a:ext cx="10363199" cy="591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156" rIns="0" bIns="0" anchor="t" anchorCtr="0">
            <a:noAutofit/>
          </a:bodyPr>
          <a:lstStyle/>
          <a:p>
            <a:pPr>
              <a:spcBef>
                <a:spcPts val="2737"/>
              </a:spcBef>
            </a:pPr>
            <a:r>
              <a:rPr lang="en-US" sz="32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mimic </a:t>
            </a:r>
            <a:r>
              <a:rPr lang="en-US" sz="3200" dirty="0" smtClean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%&gt;%</a:t>
            </a:r>
            <a:br>
              <a:rPr lang="en-US" sz="3200" dirty="0" smtClean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</a:br>
            <a:r>
              <a:rPr lang="en-US" sz="3200" dirty="0" smtClean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  </a:t>
            </a:r>
            <a:r>
              <a:rPr lang="en-US" sz="3200" dirty="0" err="1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group_by</a:t>
            </a:r>
            <a:r>
              <a:rPr lang="en-US" sz="32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(religion) </a:t>
            </a:r>
            <a:r>
              <a:rPr lang="en-US" sz="3200" dirty="0" smtClean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%&gt;%</a:t>
            </a:r>
            <a:br>
              <a:rPr lang="en-US" sz="3200" dirty="0" smtClean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</a:br>
            <a:r>
              <a:rPr lang="en-US" sz="3200" dirty="0" smtClean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  </a:t>
            </a:r>
            <a:r>
              <a:rPr lang="en-US" sz="3200" dirty="0" err="1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summarise</a:t>
            </a:r>
            <a:r>
              <a:rPr lang="en-US" sz="32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(</a:t>
            </a:r>
            <a:r>
              <a:rPr lang="en-US" sz="3200" dirty="0" err="1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d_pt</a:t>
            </a:r>
            <a:r>
              <a:rPr lang="en-US" sz="32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=  </a:t>
            </a:r>
            <a:r>
              <a:rPr lang="en-US" sz="3200" dirty="0" err="1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n_distinct</a:t>
            </a:r>
            <a:r>
              <a:rPr lang="en-US" sz="32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(</a:t>
            </a:r>
            <a:r>
              <a:rPr lang="en-US" sz="3200" dirty="0" err="1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subject_id</a:t>
            </a:r>
            <a:r>
              <a:rPr lang="en-US" sz="32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))</a:t>
            </a:r>
            <a:endParaRPr sz="2800" dirty="0">
              <a:solidFill>
                <a:srgbClr val="000000"/>
              </a:solidFill>
              <a:latin typeface="Consolas" panose="020B0609020204030204" pitchFamily="49" charset="0"/>
              <a:ea typeface="Courier New"/>
              <a:cs typeface="Consolas" panose="020B0609020204030204" pitchFamily="49" charset="0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4025969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470212" y="1237129"/>
            <a:ext cx="9654988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AutoNum type="arabicPeriod"/>
            </a:pPr>
            <a:r>
              <a:rPr lang="en-US" sz="3200" dirty="0" smtClean="0">
                <a:latin typeface="Calibri" panose="020F0502020204030204" pitchFamily="34" charset="0"/>
                <a:cs typeface="Calibri" panose="020F0502020204030204" pitchFamily="34" charset="0"/>
              </a:rPr>
              <a:t>How 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many distinct patients and admissions are in the data frame</a:t>
            </a:r>
            <a:r>
              <a:rPr lang="en-US" sz="3200" dirty="0" smtClean="0">
                <a:latin typeface="Calibri" panose="020F0502020204030204" pitchFamily="34" charset="0"/>
                <a:cs typeface="Calibri" panose="020F0502020204030204" pitchFamily="34" charset="0"/>
              </a:rPr>
              <a:t>?</a:t>
            </a:r>
          </a:p>
          <a:p>
            <a:pPr marL="457200" indent="-457200">
              <a:buAutoNum type="arabicPeriod"/>
            </a:pPr>
            <a:r>
              <a:rPr lang="en-US" sz="3200" dirty="0" smtClean="0">
                <a:latin typeface="Calibri" panose="020F0502020204030204" pitchFamily="34" charset="0"/>
                <a:cs typeface="Calibri" panose="020F0502020204030204" pitchFamily="34" charset="0"/>
              </a:rPr>
              <a:t>How 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many different panel tests and components are in the data frame</a:t>
            </a:r>
            <a:r>
              <a:rPr lang="en-US" sz="3200" dirty="0" smtClean="0">
                <a:latin typeface="Calibri" panose="020F0502020204030204" pitchFamily="34" charset="0"/>
                <a:cs typeface="Calibri" panose="020F0502020204030204" pitchFamily="34" charset="0"/>
              </a:rPr>
              <a:t>?</a:t>
            </a:r>
          </a:p>
          <a:p>
            <a:pPr marL="457200" indent="-457200">
              <a:buAutoNum type="arabicPeriod"/>
            </a:pPr>
            <a:r>
              <a:rPr lang="en-US" sz="3200" dirty="0" smtClean="0">
                <a:latin typeface="Calibri" panose="020F0502020204030204" pitchFamily="34" charset="0"/>
                <a:cs typeface="Calibri" panose="020F0502020204030204" pitchFamily="34" charset="0"/>
              </a:rPr>
              <a:t>What 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is the most common religion for patients in the data frame</a:t>
            </a:r>
            <a:r>
              <a:rPr lang="en-US" sz="3200" dirty="0" smtClean="0">
                <a:latin typeface="Calibri" panose="020F0502020204030204" pitchFamily="34" charset="0"/>
                <a:cs typeface="Calibri" panose="020F0502020204030204" pitchFamily="34" charset="0"/>
              </a:rPr>
              <a:t>?</a:t>
            </a:r>
          </a:p>
          <a:p>
            <a:pPr marL="457200" indent="-457200">
              <a:buAutoNum type="arabicPeriod"/>
            </a:pPr>
            <a:r>
              <a:rPr lang="en-US" sz="3200" dirty="0" smtClean="0">
                <a:latin typeface="Calibri" panose="020F0502020204030204" pitchFamily="34" charset="0"/>
                <a:cs typeface="Calibri" panose="020F0502020204030204" pitchFamily="34" charset="0"/>
              </a:rPr>
              <a:t>*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Challenge Question* What is the most commonly ordered test in the data set?</a:t>
            </a:r>
          </a:p>
        </p:txBody>
      </p:sp>
    </p:spTree>
    <p:extLst>
      <p:ext uri="{BB962C8B-B14F-4D97-AF65-F5344CB8AC3E}">
        <p14:creationId xmlns:p14="http://schemas.microsoft.com/office/powerpoint/2010/main" val="8981098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2724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5" y="462155"/>
            <a:ext cx="5251025" cy="777536"/>
          </a:xfrm>
        </p:spPr>
        <p:txBody>
          <a:bodyPr/>
          <a:lstStyle/>
          <a:p>
            <a:pPr algn="ctr"/>
            <a:r>
              <a:rPr lang="en-US" sz="4800" dirty="0" smtClean="0"/>
              <a:t>Goals and Objectives</a:t>
            </a:r>
            <a:endParaRPr lang="en-US" sz="4800" dirty="0"/>
          </a:p>
        </p:txBody>
      </p:sp>
      <p:sp>
        <p:nvSpPr>
          <p:cNvPr id="3" name="TextBox 2"/>
          <p:cNvSpPr txBox="1"/>
          <p:nvPr/>
        </p:nvSpPr>
        <p:spPr>
          <a:xfrm>
            <a:off x="1028701" y="1714500"/>
            <a:ext cx="100965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600" dirty="0" smtClean="0">
                <a:latin typeface="Arial Narrow" panose="020B0606020202030204" pitchFamily="34" charset="0"/>
              </a:rPr>
              <a:t>Appreciate the role and process of exploratory data analysis </a:t>
            </a:r>
            <a:r>
              <a:rPr lang="en-US" sz="3600" dirty="0" smtClean="0">
                <a:latin typeface="Arial Narrow" panose="020B0606020202030204" pitchFamily="34" charset="0"/>
              </a:rPr>
              <a:t>(EDA) </a:t>
            </a:r>
            <a:r>
              <a:rPr lang="en-US" sz="3600" dirty="0" smtClean="0">
                <a:latin typeface="Arial Narrow" panose="020B0606020202030204" pitchFamily="34" charset="0"/>
              </a:rPr>
              <a:t>in understanding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600" dirty="0" smtClean="0">
                <a:latin typeface="Arial Narrow" panose="020B0606020202030204" pitchFamily="34" charset="0"/>
              </a:rPr>
              <a:t>Learn about MIMIC-III data set and its utility in learning to work with biomedical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600" dirty="0" smtClean="0">
                <a:latin typeface="Arial Narrow" panose="020B0606020202030204" pitchFamily="34" charset="0"/>
              </a:rPr>
              <a:t>Further reinforce the skills learned during the previous five sessions</a:t>
            </a:r>
          </a:p>
        </p:txBody>
      </p:sp>
    </p:spTree>
    <p:extLst>
      <p:ext uri="{BB962C8B-B14F-4D97-AF65-F5344CB8AC3E}">
        <p14:creationId xmlns:p14="http://schemas.microsoft.com/office/powerpoint/2010/main" val="3183693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5"/>
          <p:cNvSpPr/>
          <p:nvPr/>
        </p:nvSpPr>
        <p:spPr>
          <a:xfrm>
            <a:off x="1216768" y="560135"/>
            <a:ext cx="9758703" cy="4901564"/>
          </a:xfrm>
          <a:custGeom>
            <a:avLst/>
            <a:gdLst/>
            <a:ahLst/>
            <a:cxnLst/>
            <a:rect l="l" t="t" r="r" b="b"/>
            <a:pathLst>
              <a:path w="18216245" h="8079105" extrusionOk="0">
                <a:moveTo>
                  <a:pt x="0" y="0"/>
                </a:moveTo>
                <a:lnTo>
                  <a:pt x="18215801" y="0"/>
                </a:lnTo>
                <a:lnTo>
                  <a:pt x="18215801" y="8078796"/>
                </a:lnTo>
                <a:lnTo>
                  <a:pt x="0" y="8078796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226" name="Google Shape;226;p25"/>
          <p:cNvSpPr/>
          <p:nvPr/>
        </p:nvSpPr>
        <p:spPr>
          <a:xfrm>
            <a:off x="1216768" y="560135"/>
            <a:ext cx="9758703" cy="4901564"/>
          </a:xfrm>
          <a:custGeom>
            <a:avLst/>
            <a:gdLst/>
            <a:ahLst/>
            <a:cxnLst/>
            <a:rect l="l" t="t" r="r" b="b"/>
            <a:pathLst>
              <a:path w="18216245" h="8079105" extrusionOk="0">
                <a:moveTo>
                  <a:pt x="0" y="0"/>
                </a:moveTo>
                <a:lnTo>
                  <a:pt x="18215801" y="0"/>
                </a:lnTo>
                <a:lnTo>
                  <a:pt x="18215801" y="8078797"/>
                </a:lnTo>
                <a:lnTo>
                  <a:pt x="0" y="8078797"/>
                </a:lnTo>
                <a:lnTo>
                  <a:pt x="0" y="0"/>
                </a:lnTo>
                <a:close/>
              </a:path>
            </a:pathLst>
          </a:custGeom>
          <a:noFill/>
          <a:ln w="104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227" name="Google Shape;227;p25"/>
          <p:cNvSpPr txBox="1">
            <a:spLocks noGrp="1"/>
          </p:cNvSpPr>
          <p:nvPr>
            <p:ph type="title"/>
          </p:nvPr>
        </p:nvSpPr>
        <p:spPr>
          <a:xfrm>
            <a:off x="1319557" y="221267"/>
            <a:ext cx="7312821" cy="1079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156" rIns="0" bIns="0" anchor="t" anchorCtr="0">
            <a:noAutofit/>
          </a:bodyPr>
          <a:lstStyle/>
          <a:p>
            <a:pPr>
              <a:spcBef>
                <a:spcPts val="2737"/>
              </a:spcBef>
            </a:pPr>
            <a:r>
              <a:rPr lang="en-US" sz="3200" dirty="0" smtClean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select(orders, </a:t>
            </a:r>
            <a:r>
              <a:rPr lang="en-US" sz="3200" dirty="0" err="1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order_status_c</a:t>
            </a:r>
            <a:r>
              <a:rPr lang="en-US" sz="3200" dirty="0" smtClean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</a:t>
            </a:r>
            <a:endParaRPr sz="2800" dirty="0">
              <a:solidFill>
                <a:srgbClr val="000000"/>
              </a:solidFill>
              <a:latin typeface="Consolas" panose="020B0609020204030204" pitchFamily="49" charset="0"/>
              <a:ea typeface="Courier New"/>
              <a:cs typeface="Consolas" panose="020B0609020204030204" pitchFamily="49" charset="0"/>
              <a:sym typeface="Courier New"/>
            </a:endParaRPr>
          </a:p>
        </p:txBody>
      </p:sp>
      <p:sp>
        <p:nvSpPr>
          <p:cNvPr id="228" name="Google Shape;228;p25"/>
          <p:cNvSpPr txBox="1">
            <a:spLocks noGrp="1"/>
          </p:cNvSpPr>
          <p:nvPr>
            <p:ph type="title"/>
          </p:nvPr>
        </p:nvSpPr>
        <p:spPr>
          <a:xfrm>
            <a:off x="1319558" y="606340"/>
            <a:ext cx="7312821" cy="591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156" rIns="0" bIns="0" anchor="t" anchorCtr="0">
            <a:noAutofit/>
          </a:bodyPr>
          <a:lstStyle/>
          <a:p>
            <a:pPr>
              <a:spcBef>
                <a:spcPts val="2737"/>
              </a:spcBef>
            </a:pPr>
            <a:r>
              <a:rPr lang="en-US" sz="32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select(orders</a:t>
            </a:r>
            <a:r>
              <a:rPr lang="en-US" sz="3200" dirty="0" smtClean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, </a:t>
            </a:r>
            <a:r>
              <a:rPr lang="en-US" sz="3200" dirty="0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8</a:t>
            </a:r>
            <a:r>
              <a:rPr lang="en-US" sz="32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</a:t>
            </a:r>
            <a:endParaRPr sz="2800" dirty="0">
              <a:solidFill>
                <a:srgbClr val="000000"/>
              </a:solidFill>
              <a:latin typeface="Consolas" panose="020B0609020204030204" pitchFamily="49" charset="0"/>
              <a:ea typeface="Courier New"/>
              <a:cs typeface="Consolas" panose="020B0609020204030204" pitchFamily="49" charset="0"/>
              <a:sym typeface="Courier New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EDA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39461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1836" y="1877785"/>
            <a:ext cx="6858000" cy="68580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Exploratory Data Analysis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024993" y="2084832"/>
            <a:ext cx="3990049" cy="4023360"/>
          </a:xfrm>
          <a:prstGeom prst="ellipse">
            <a:avLst/>
          </a:prstGeom>
        </p:spPr>
        <p:txBody>
          <a:bodyPr>
            <a:normAutofit lnSpcReduction="10000"/>
          </a:bodyPr>
          <a:lstStyle/>
          <a:p>
            <a:pPr algn="ctr"/>
            <a:r>
              <a:rPr lang="en-US" sz="3600" dirty="0" smtClean="0">
                <a:solidFill>
                  <a:srgbClr val="333333"/>
                </a:solidFill>
                <a:latin typeface="Helvetica Neue"/>
              </a:rPr>
              <a:t>A </a:t>
            </a:r>
            <a:r>
              <a:rPr lang="en-US" sz="3600" b="1" dirty="0" smtClean="0">
                <a:solidFill>
                  <a:srgbClr val="333333"/>
                </a:solidFill>
                <a:latin typeface="Helvetica Neue"/>
              </a:rPr>
              <a:t>systematic</a:t>
            </a:r>
            <a:r>
              <a:rPr lang="en-US" sz="3600" dirty="0" smtClean="0">
                <a:solidFill>
                  <a:srgbClr val="333333"/>
                </a:solidFill>
                <a:latin typeface="Helvetica Neue"/>
              </a:rPr>
              <a:t> </a:t>
            </a:r>
            <a:r>
              <a:rPr lang="en-US" sz="3600" b="1" dirty="0" smtClean="0">
                <a:solidFill>
                  <a:srgbClr val="333333"/>
                </a:solidFill>
                <a:latin typeface="Helvetica Neue"/>
              </a:rPr>
              <a:t>informal</a:t>
            </a:r>
            <a:r>
              <a:rPr lang="en-US" sz="3600" dirty="0" smtClean="0">
                <a:solidFill>
                  <a:srgbClr val="333333"/>
                </a:solidFill>
                <a:latin typeface="Helvetica Neue"/>
              </a:rPr>
              <a:t> </a:t>
            </a:r>
            <a:r>
              <a:rPr lang="en-US" sz="3600" dirty="0" smtClean="0">
                <a:solidFill>
                  <a:srgbClr val="333333"/>
                </a:solidFill>
                <a:latin typeface="Helvetica Neue"/>
              </a:rPr>
              <a:t>process to learn about your data</a:t>
            </a:r>
          </a:p>
        </p:txBody>
      </p:sp>
    </p:spTree>
    <p:extLst>
      <p:ext uri="{BB962C8B-B14F-4D97-AF65-F5344CB8AC3E}">
        <p14:creationId xmlns:p14="http://schemas.microsoft.com/office/powerpoint/2010/main" val="2615968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Exploratory Data Analysis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tx1">
                  <a:lumMod val="85000"/>
                  <a:lumOff val="15000"/>
                </a:schemeClr>
              </a:buClr>
            </a:pPr>
            <a:r>
              <a:rPr 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 Neue"/>
              </a:rPr>
              <a:t>EDA 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 Neue"/>
              </a:rPr>
              <a:t>is an iterative </a:t>
            </a:r>
            <a:r>
              <a:rPr 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 Neue"/>
              </a:rPr>
              <a:t>process in which </a:t>
            </a:r>
            <a:r>
              <a:rPr 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 Neue"/>
              </a:rPr>
              <a:t>we: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latin typeface="Helvetica Neue"/>
            </a:endParaRPr>
          </a:p>
          <a:p>
            <a:pPr marL="457200" indent="-457200">
              <a:buClr>
                <a:schemeClr val="tx1">
                  <a:lumMod val="85000"/>
                  <a:lumOff val="15000"/>
                </a:schemeClr>
              </a:buClr>
              <a:buAutoNum type="arabicPeriod"/>
            </a:pPr>
            <a:r>
              <a:rPr 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 Neue"/>
              </a:rPr>
              <a:t>Generate questions 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 Neue"/>
              </a:rPr>
              <a:t>about </a:t>
            </a:r>
            <a:r>
              <a:rPr 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 Neue"/>
              </a:rPr>
              <a:t>our data.</a:t>
            </a:r>
          </a:p>
          <a:p>
            <a:pPr marL="457200" indent="-457200">
              <a:buClr>
                <a:schemeClr val="tx1">
                  <a:lumMod val="85000"/>
                  <a:lumOff val="15000"/>
                </a:schemeClr>
              </a:buClr>
              <a:buAutoNum type="arabicPeriod"/>
            </a:pPr>
            <a:r>
              <a:rPr 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 Neue"/>
              </a:rPr>
              <a:t>Search 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 Neue"/>
              </a:rPr>
              <a:t>for answers by </a:t>
            </a:r>
            <a:r>
              <a:rPr 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 Neue"/>
              </a:rPr>
              <a:t>visualizing, 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 Neue"/>
              </a:rPr>
              <a:t>transforming, and modelling </a:t>
            </a:r>
            <a:r>
              <a:rPr 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 Neue"/>
              </a:rPr>
              <a:t>our data.</a:t>
            </a:r>
          </a:p>
          <a:p>
            <a:pPr marL="457200" indent="-457200">
              <a:buClr>
                <a:schemeClr val="tx1">
                  <a:lumMod val="85000"/>
                  <a:lumOff val="15000"/>
                </a:schemeClr>
              </a:buClr>
              <a:buAutoNum type="arabicPeriod"/>
            </a:pPr>
            <a:r>
              <a:rPr 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 Neue"/>
              </a:rPr>
              <a:t>Use 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 Neue"/>
              </a:rPr>
              <a:t>what </a:t>
            </a:r>
            <a:r>
              <a:rPr 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 Neue"/>
              </a:rPr>
              <a:t>we learn 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 Neue"/>
              </a:rPr>
              <a:t>to refine your questions and/or generate new </a:t>
            </a:r>
            <a:r>
              <a:rPr 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 Neue"/>
              </a:rPr>
              <a:t>questions.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latin typeface="Helvetica Neue"/>
            </a:endParaRPr>
          </a:p>
          <a:p>
            <a:pPr>
              <a:buClr>
                <a:schemeClr val="tx1">
                  <a:lumMod val="85000"/>
                  <a:lumOff val="15000"/>
                </a:schemeClr>
              </a:buClr>
            </a:pP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0458450" y="6032361"/>
            <a:ext cx="594360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b="1" dirty="0">
                <a:solidFill>
                  <a:srgbClr val="333333"/>
                </a:solidFill>
                <a:latin typeface="Helvetica Neue"/>
              </a:rPr>
              <a:t>R for Data Science</a:t>
            </a:r>
          </a:p>
          <a:p>
            <a:r>
              <a:rPr lang="en-US" sz="1000" i="1" dirty="0">
                <a:solidFill>
                  <a:srgbClr val="333333"/>
                </a:solidFill>
                <a:latin typeface="Helvetica Neue"/>
              </a:rPr>
              <a:t>Garrett </a:t>
            </a:r>
            <a:r>
              <a:rPr lang="en-US" sz="1000" i="1" dirty="0" err="1">
                <a:solidFill>
                  <a:srgbClr val="333333"/>
                </a:solidFill>
                <a:latin typeface="Helvetica Neue"/>
              </a:rPr>
              <a:t>Grolemund</a:t>
            </a:r>
            <a:endParaRPr lang="en-US" sz="1000" dirty="0">
              <a:solidFill>
                <a:srgbClr val="333333"/>
              </a:solidFill>
              <a:latin typeface="Helvetica Neue"/>
            </a:endParaRPr>
          </a:p>
          <a:p>
            <a:r>
              <a:rPr lang="en-US" sz="1000" i="1" dirty="0">
                <a:solidFill>
                  <a:srgbClr val="333333"/>
                </a:solidFill>
                <a:latin typeface="Helvetica Neue"/>
              </a:rPr>
              <a:t>Hadley Wickham</a:t>
            </a:r>
            <a:endParaRPr lang="en-US" sz="1000" dirty="0">
              <a:solidFill>
                <a:srgbClr val="333333"/>
              </a:solidFill>
              <a:latin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9481651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Exploratory Data Analysis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tx1">
                  <a:lumMod val="85000"/>
                  <a:lumOff val="15000"/>
                </a:schemeClr>
              </a:buClr>
            </a:pPr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 Neue"/>
              </a:rPr>
              <a:t>Two Fundamental Questions</a:t>
            </a: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  <a:latin typeface="Helvetica Neue"/>
            </a:endParaRPr>
          </a:p>
          <a:p>
            <a:pPr marL="457200" indent="-457200">
              <a:buClr>
                <a:schemeClr val="tx1">
                  <a:lumMod val="85000"/>
                  <a:lumOff val="15000"/>
                </a:schemeClr>
              </a:buClr>
              <a:buAutoNum type="arabicPeriod"/>
            </a:pPr>
            <a:r>
              <a:rPr 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 Neue"/>
              </a:rPr>
              <a:t>What is the distribution of data in each of my variables</a:t>
            </a:r>
          </a:p>
          <a:p>
            <a:pPr marL="457200" indent="-457200">
              <a:buClr>
                <a:schemeClr val="tx1">
                  <a:lumMod val="85000"/>
                  <a:lumOff val="15000"/>
                </a:schemeClr>
              </a:buClr>
              <a:buAutoNum type="arabicPeriod"/>
            </a:pPr>
            <a:r>
              <a:rPr 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 Neue"/>
              </a:rPr>
              <a:t>How do my variables relate with one another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latin typeface="Helvetica Neue"/>
            </a:endParaRPr>
          </a:p>
          <a:p>
            <a:pPr>
              <a:buClr>
                <a:schemeClr val="tx1">
                  <a:lumMod val="85000"/>
                  <a:lumOff val="15000"/>
                </a:schemeClr>
              </a:buClr>
            </a:pP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0458450" y="6032361"/>
            <a:ext cx="594360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b="1" dirty="0">
                <a:solidFill>
                  <a:srgbClr val="333333"/>
                </a:solidFill>
                <a:latin typeface="Helvetica Neue"/>
              </a:rPr>
              <a:t>R for Data Science</a:t>
            </a:r>
          </a:p>
          <a:p>
            <a:r>
              <a:rPr lang="en-US" sz="1000" i="1" dirty="0">
                <a:solidFill>
                  <a:srgbClr val="333333"/>
                </a:solidFill>
                <a:latin typeface="Helvetica Neue"/>
              </a:rPr>
              <a:t>Garrett </a:t>
            </a:r>
            <a:r>
              <a:rPr lang="en-US" sz="1000" i="1" dirty="0" err="1">
                <a:solidFill>
                  <a:srgbClr val="333333"/>
                </a:solidFill>
                <a:latin typeface="Helvetica Neue"/>
              </a:rPr>
              <a:t>Grolemund</a:t>
            </a:r>
            <a:endParaRPr lang="en-US" sz="1000" dirty="0">
              <a:solidFill>
                <a:srgbClr val="333333"/>
              </a:solidFill>
              <a:latin typeface="Helvetica Neue"/>
            </a:endParaRPr>
          </a:p>
          <a:p>
            <a:r>
              <a:rPr lang="en-US" sz="1000" i="1" dirty="0">
                <a:solidFill>
                  <a:srgbClr val="333333"/>
                </a:solidFill>
                <a:latin typeface="Helvetica Neue"/>
              </a:rPr>
              <a:t>Hadley Wickham</a:t>
            </a:r>
            <a:endParaRPr lang="en-US" sz="1000" dirty="0">
              <a:solidFill>
                <a:srgbClr val="333333"/>
              </a:solidFill>
              <a:latin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41779116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How do we explore </a:t>
            </a:r>
            <a:r>
              <a:rPr lang="en-US" sz="4800" dirty="0" smtClean="0"/>
              <a:t>variation in </a:t>
            </a:r>
            <a:r>
              <a:rPr lang="en-US" sz="4800" dirty="0"/>
              <a:t>data?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1371368" y="2328985"/>
            <a:ext cx="4184479" cy="3394075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sz="4267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Quantitative</a:t>
            </a:r>
          </a:p>
          <a:p>
            <a:pPr marL="0" indent="0" algn="ctr">
              <a:buNone/>
            </a:pPr>
            <a:endParaRPr lang="en-US" sz="3200" i="1" dirty="0"/>
          </a:p>
          <a:p>
            <a:pPr algn="ctr"/>
            <a:r>
              <a:rPr lang="en-US" sz="2933" dirty="0" smtClean="0"/>
              <a:t>Range, mean</a:t>
            </a:r>
            <a:r>
              <a:rPr lang="en-US" sz="2933" dirty="0"/>
              <a:t>, median, </a:t>
            </a:r>
            <a:r>
              <a:rPr lang="en-US" sz="2933" dirty="0" smtClean="0"/>
              <a:t>mode</a:t>
            </a:r>
          </a:p>
          <a:p>
            <a:pPr algn="ctr"/>
            <a:endParaRPr lang="en-US" sz="2933" dirty="0"/>
          </a:p>
          <a:p>
            <a:pPr algn="ctr"/>
            <a:r>
              <a:rPr lang="en-US" sz="2933" dirty="0" smtClean="0"/>
              <a:t>Histograms</a:t>
            </a:r>
            <a:endParaRPr lang="en-US" sz="2933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>
          <a:xfrm>
            <a:off x="6297818" y="2398435"/>
            <a:ext cx="5384800" cy="4188454"/>
          </a:xfrm>
        </p:spPr>
        <p:txBody>
          <a:bodyPr wrap="square">
            <a:noAutofit/>
          </a:bodyPr>
          <a:lstStyle/>
          <a:p>
            <a:pPr marL="0" indent="0" algn="ctr">
              <a:buNone/>
            </a:pPr>
            <a:r>
              <a:rPr lang="en-US" sz="4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Categorical</a:t>
            </a:r>
          </a:p>
          <a:p>
            <a:pPr algn="ctr"/>
            <a:endParaRPr lang="en-US" sz="2933" dirty="0" smtClean="0"/>
          </a:p>
          <a:p>
            <a:pPr algn="ctr"/>
            <a:r>
              <a:rPr lang="en-US" sz="2933" dirty="0" smtClean="0"/>
              <a:t>Frequency </a:t>
            </a:r>
            <a:r>
              <a:rPr lang="en-US" sz="2933" dirty="0"/>
              <a:t>(counts, percent</a:t>
            </a:r>
            <a:r>
              <a:rPr lang="en-US" sz="2933" dirty="0" smtClean="0"/>
              <a:t>)                                 </a:t>
            </a:r>
          </a:p>
          <a:p>
            <a:pPr algn="ctr"/>
            <a:endParaRPr lang="en-US" sz="2933" dirty="0"/>
          </a:p>
          <a:p>
            <a:pPr algn="ctr"/>
            <a:r>
              <a:rPr lang="en-US" sz="2933" dirty="0" smtClean="0"/>
              <a:t>Bar </a:t>
            </a:r>
            <a:r>
              <a:rPr lang="en-US" sz="2933" dirty="0"/>
              <a:t>chart</a:t>
            </a:r>
          </a:p>
          <a:p>
            <a:pPr marL="0" indent="0" algn="ctr">
              <a:buNone/>
            </a:pPr>
            <a:endParaRPr lang="en-US" sz="2933" i="1" dirty="0" smtClean="0"/>
          </a:p>
          <a:p>
            <a:pPr marL="0" indent="0" algn="ctr">
              <a:buNone/>
            </a:pPr>
            <a:endParaRPr lang="en-US" sz="2933" i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7046" y="5492187"/>
            <a:ext cx="2213123" cy="136581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2992" y="5318567"/>
            <a:ext cx="2494452" cy="1539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468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How do we explore </a:t>
            </a:r>
            <a:r>
              <a:rPr lang="en-US" sz="4800" dirty="0" err="1" smtClean="0"/>
              <a:t>COvariation</a:t>
            </a:r>
            <a:r>
              <a:rPr lang="en-US" sz="4800" dirty="0" smtClean="0"/>
              <a:t> in </a:t>
            </a:r>
            <a:r>
              <a:rPr lang="en-US" sz="4800" dirty="0"/>
              <a:t>data?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8636" y="1774362"/>
            <a:ext cx="3331404" cy="205595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194" y="1774362"/>
            <a:ext cx="3331405" cy="205595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2194" y="4207893"/>
            <a:ext cx="3328058" cy="205388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5"/>
          <a:srcRect l="-1216" t="563" r="18869" b="5344"/>
          <a:stretch/>
        </p:blipFill>
        <p:spPr>
          <a:xfrm>
            <a:off x="6418636" y="4207893"/>
            <a:ext cx="2872457" cy="2025569"/>
          </a:xfrm>
          <a:prstGeom prst="rect">
            <a:avLst/>
          </a:prstGeom>
        </p:spPr>
      </p:pic>
      <p:pic>
        <p:nvPicPr>
          <p:cNvPr id="1026" name="Picture 2" descr="Image result for ggally ggpairs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2913" y="1774362"/>
            <a:ext cx="6014677" cy="4811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ggally hexsticker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729" y="4636568"/>
            <a:ext cx="1916734" cy="2221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3320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8.jpeg"/></Relationships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21865</TotalTime>
  <Words>752</Words>
  <Application>Microsoft Office PowerPoint</Application>
  <PresentationFormat>Widescreen</PresentationFormat>
  <Paragraphs>144</Paragraphs>
  <Slides>30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30</vt:i4>
      </vt:variant>
    </vt:vector>
  </HeadingPairs>
  <TitlesOfParts>
    <vt:vector size="41" baseType="lpstr">
      <vt:lpstr>Arial</vt:lpstr>
      <vt:lpstr>Arial Narrow</vt:lpstr>
      <vt:lpstr>Calibri</vt:lpstr>
      <vt:lpstr>Consolas</vt:lpstr>
      <vt:lpstr>Courier New</vt:lpstr>
      <vt:lpstr>Helvetica Neue</vt:lpstr>
      <vt:lpstr>Tw Cen MT</vt:lpstr>
      <vt:lpstr>Tw Cen MT Condensed</vt:lpstr>
      <vt:lpstr>Wingdings 3</vt:lpstr>
      <vt:lpstr>Office Theme</vt:lpstr>
      <vt:lpstr>Integral</vt:lpstr>
      <vt:lpstr>Exploratory Data Analysis in R</vt:lpstr>
      <vt:lpstr>PowerPoint Presentation</vt:lpstr>
      <vt:lpstr>Goals and Objectives</vt:lpstr>
      <vt:lpstr>What is EDA</vt:lpstr>
      <vt:lpstr>Exploratory Data Analysis</vt:lpstr>
      <vt:lpstr>Exploratory Data Analysis</vt:lpstr>
      <vt:lpstr>Exploratory Data Analysis</vt:lpstr>
      <vt:lpstr>How do we explore variation in data?</vt:lpstr>
      <vt:lpstr>How do we explore COvariation in data?</vt:lpstr>
      <vt:lpstr>EDA as Data QC</vt:lpstr>
      <vt:lpstr>Medical Information Mart for Intensive Care (MIMIC)-III data set</vt:lpstr>
      <vt:lpstr>MIMIC Data set</vt:lpstr>
      <vt:lpstr>PowerPoint Presentation</vt:lpstr>
      <vt:lpstr>MIMIC Data Access</vt:lpstr>
      <vt:lpstr>Common uses for MIMIC</vt:lpstr>
      <vt:lpstr>EDA Exercise</vt:lpstr>
      <vt:lpstr>EDA exercise outline </vt:lpstr>
      <vt:lpstr>PowerPoint Presentation</vt:lpstr>
      <vt:lpstr>Exercise 0</vt:lpstr>
      <vt:lpstr>PowerPoint Presentation</vt:lpstr>
      <vt:lpstr>PowerPoint Presentation</vt:lpstr>
      <vt:lpstr>PowerPoint Presentation</vt:lpstr>
      <vt:lpstr>PowerPoint Presentation</vt:lpstr>
      <vt:lpstr>mimic %&gt;%     filter(is.na(valuenum),                !is.na(value)) %&gt;%    select(panel_test, component,                value, valuenum) %&gt;%    arrange(value,component)</vt:lpstr>
      <vt:lpstr>PowerPoint Presentation</vt:lpstr>
      <vt:lpstr>PowerPoint Presentation</vt:lpstr>
      <vt:lpstr>mimic %&gt;%    group_by(religion) %&gt;%    summarise(d_pt =  n_distinct(subject_id))</vt:lpstr>
      <vt:lpstr>PowerPoint Presentation</vt:lpstr>
      <vt:lpstr>PowerPoint Presentation</vt:lpstr>
      <vt:lpstr>select(orders, order_status_c)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Transform Data with</dc:title>
  <dc:creator>Obstfeld, Amrom E</dc:creator>
  <cp:lastModifiedBy>Obstfeld, Amrom E</cp:lastModifiedBy>
  <cp:revision>216</cp:revision>
  <dcterms:modified xsi:type="dcterms:W3CDTF">2019-05-03T14:07:16Z</dcterms:modified>
</cp:coreProperties>
</file>